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4"/>
  </p:notesMasterIdLst>
  <p:handoutMasterIdLst>
    <p:handoutMasterId r:id="rId35"/>
  </p:handoutMasterIdLst>
  <p:sldIdLst>
    <p:sldId id="256" r:id="rId5"/>
    <p:sldId id="262" r:id="rId6"/>
    <p:sldId id="283" r:id="rId7"/>
    <p:sldId id="258" r:id="rId8"/>
    <p:sldId id="265" r:id="rId9"/>
    <p:sldId id="269" r:id="rId10"/>
    <p:sldId id="284" r:id="rId11"/>
    <p:sldId id="271" r:id="rId12"/>
    <p:sldId id="272" r:id="rId13"/>
    <p:sldId id="285" r:id="rId14"/>
    <p:sldId id="286" r:id="rId15"/>
    <p:sldId id="287" r:id="rId16"/>
    <p:sldId id="298" r:id="rId17"/>
    <p:sldId id="273" r:id="rId18"/>
    <p:sldId id="274" r:id="rId19"/>
    <p:sldId id="275" r:id="rId20"/>
    <p:sldId id="276" r:id="rId21"/>
    <p:sldId id="288" r:id="rId22"/>
    <p:sldId id="289" r:id="rId23"/>
    <p:sldId id="290" r:id="rId24"/>
    <p:sldId id="291" r:id="rId25"/>
    <p:sldId id="292" r:id="rId26"/>
    <p:sldId id="293" r:id="rId27"/>
    <p:sldId id="294" r:id="rId28"/>
    <p:sldId id="295" r:id="rId29"/>
    <p:sldId id="296" r:id="rId30"/>
    <p:sldId id="297" r:id="rId31"/>
    <p:sldId id="280" r:id="rId32"/>
    <p:sldId id="26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6/12/2025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6/12/2025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11402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258760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6/12/2025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rotWithShape="1">
          <a:blip r:embed="rId3"/>
          <a:srcRect t="5559" b="5559"/>
          <a:stretch/>
        </p:blipFill>
        <p:spPr>
          <a:xfrm>
            <a:off x="-16925" y="18787"/>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Rectangle 2">
            <a:extLst>
              <a:ext uri="{FF2B5EF4-FFF2-40B4-BE49-F238E27FC236}">
                <a16:creationId xmlns:a16="http://schemas.microsoft.com/office/drawing/2014/main" id="{44E11A5C-05F7-AE8C-EA6A-F6E60175296B}"/>
              </a:ext>
            </a:extLst>
          </p:cNvPr>
          <p:cNvSpPr/>
          <p:nvPr/>
        </p:nvSpPr>
        <p:spPr>
          <a:xfrm>
            <a:off x="884903" y="4670323"/>
            <a:ext cx="10471945" cy="146625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960120" y="4431624"/>
            <a:ext cx="10396728" cy="1466256"/>
          </a:xfrm>
        </p:spPr>
        <p:txBody>
          <a:bodyPr>
            <a:noAutofit/>
          </a:bodyPr>
          <a:lstStyle/>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EEG-BASED CYBERSICKNESS DETECTION USING A HYBRID CNN-TRANSFORMER APPROACH</a:t>
            </a:r>
            <a:endParaRPr lang="en-US" sz="48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CBB7D-1804-E699-4691-A308471465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165A57-4CAD-BAF7-B7A7-85C3F5940BE4}"/>
              </a:ext>
            </a:extLst>
          </p:cNvPr>
          <p:cNvSpPr>
            <a:spLocks noGrp="1"/>
          </p:cNvSpPr>
          <p:nvPr>
            <p:ph type="title"/>
          </p:nvPr>
        </p:nvSpPr>
        <p:spPr/>
        <p:txBody>
          <a:bodyPr/>
          <a:lstStyle/>
          <a:p>
            <a:r>
              <a:rPr lang="en-US" dirty="0"/>
              <a:t>Proposed system – PREPROCESSING MODULE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A16912-8DFC-0A0B-9237-63F00F7F8941}"/>
                  </a:ext>
                </a:extLst>
              </p:cNvPr>
              <p:cNvSpPr>
                <a:spLocks noGrp="1"/>
              </p:cNvSpPr>
              <p:nvPr>
                <p:ph sz="half" idx="1"/>
              </p:nvPr>
            </p:nvSpPr>
            <p:spPr>
              <a:xfrm>
                <a:off x="581192" y="1717990"/>
                <a:ext cx="11029616" cy="5172014"/>
              </a:xfrm>
            </p:spPr>
            <p:txBody>
              <a:bodyPr>
                <a:normAutofit/>
              </a:bodyPr>
              <a:lstStyle/>
              <a:p>
                <a:r>
                  <a:rPr lang="en-US" dirty="0">
                    <a:latin typeface="+mj-lt"/>
                  </a:rPr>
                  <a:t>The preprocessing pipeline enhances EEG signals by applying key transformations:</a:t>
                </a:r>
              </a:p>
              <a:p>
                <a:pPr>
                  <a:buFont typeface="+mj-lt"/>
                  <a:buAutoNum type="arabicPeriod"/>
                </a:pPr>
                <a:r>
                  <a:rPr lang="en-US" b="1" dirty="0">
                    <a:latin typeface="+mj-lt"/>
                  </a:rPr>
                  <a:t>Bandpass Filtering (4-40 Hz)</a:t>
                </a:r>
                <a:endParaRPr lang="en-US" dirty="0">
                  <a:latin typeface="+mj-lt"/>
                </a:endParaRPr>
              </a:p>
              <a:p>
                <a:pPr marL="800100" lvl="1" indent="-342900">
                  <a:buFont typeface="+mj-lt"/>
                  <a:buAutoNum type="alphaLcParenR"/>
                </a:pPr>
                <a:r>
                  <a:rPr lang="en-US" dirty="0">
                    <a:latin typeface="+mj-lt"/>
                  </a:rPr>
                  <a:t>Removes low-frequency drift and high-frequency noise.</a:t>
                </a:r>
              </a:p>
              <a:p>
                <a:pPr marL="800100" lvl="1" indent="-342900">
                  <a:buFont typeface="+mj-lt"/>
                  <a:buAutoNum type="alphaLcParenR"/>
                </a:pPr>
                <a:r>
                  <a:rPr lang="en-US" dirty="0">
                    <a:latin typeface="+mj-lt"/>
                  </a:rPr>
                  <a:t>Uses a 5th-order Butterworth filter:  </a:t>
                </a:r>
                <a14:m>
                  <m:oMath xmlns:m="http://schemas.openxmlformats.org/officeDocument/2006/math">
                    <m:r>
                      <a:rPr lang="en-US" sz="2000" b="0" i="1" smtClean="0">
                        <a:latin typeface="Cambria Math" panose="02040503050406030204" pitchFamily="18" charset="0"/>
                      </a:rPr>
                      <m:t>𝐻</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m:t>
                        </m:r>
                      </m:num>
                      <m:den>
                        <m:r>
                          <a:rPr lang="en-US" sz="2000" b="0" i="1" smtClean="0">
                            <a:latin typeface="Cambria Math" panose="02040503050406030204" pitchFamily="18" charset="0"/>
                            <a:ea typeface="Cambria Math" panose="02040503050406030204" pitchFamily="18" charset="0"/>
                          </a:rPr>
                          <m:t>√(1+</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𝑠</m:t>
                                </m:r>
                              </m:num>
                              <m:den>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𝑐</m:t>
                                    </m:r>
                                  </m:sub>
                                </m:sSub>
                              </m:den>
                            </m:f>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2</m:t>
                            </m:r>
                            <m:r>
                              <a:rPr lang="en-US" sz="2000" b="0" i="1" smtClean="0">
                                <a:latin typeface="Cambria Math" panose="02040503050406030204" pitchFamily="18" charset="0"/>
                                <a:ea typeface="Cambria Math" panose="02040503050406030204" pitchFamily="18" charset="0"/>
                              </a:rPr>
                              <m:t>𝑛</m:t>
                            </m:r>
                          </m:sup>
                        </m:sSup>
                      </m:den>
                    </m:f>
                  </m:oMath>
                </a14:m>
                <a:r>
                  <a:rPr lang="en-US" dirty="0">
                    <a:latin typeface="+mj-lt"/>
                  </a:rPr>
                  <a:t>     </a:t>
                </a:r>
              </a:p>
              <a:p>
                <a:pPr marL="800100" lvl="1" indent="-342900">
                  <a:buFont typeface="+mj-lt"/>
                  <a:buAutoNum type="alphaLcParenR"/>
                </a:pPr>
                <a:r>
                  <a:rPr lang="en-US" dirty="0">
                    <a:latin typeface="+mj-lt"/>
                  </a:rPr>
                  <a:t>Parameters:</a:t>
                </a:r>
              </a:p>
              <a:p>
                <a:pPr marL="1143000" lvl="2" indent="-228600">
                  <a:buFont typeface="+mj-lt"/>
                  <a:buAutoNum type="arabicPeriod"/>
                </a:pPr>
                <a:r>
                  <a:rPr lang="en-US" b="1" dirty="0">
                    <a:latin typeface="+mj-lt"/>
                  </a:rPr>
                  <a:t>Low Cutoff</a:t>
                </a:r>
                <a:r>
                  <a:rPr lang="en-US" dirty="0">
                    <a:latin typeface="+mj-lt"/>
                  </a:rPr>
                  <a:t>: 4 Hz ((Removes DC drift and low-frequency artifacts).</a:t>
                </a:r>
              </a:p>
              <a:p>
                <a:pPr marL="1143000" lvl="2" indent="-228600">
                  <a:buFont typeface="+mj-lt"/>
                  <a:buAutoNum type="arabicPeriod"/>
                </a:pPr>
                <a:r>
                  <a:rPr lang="en-US" b="1" dirty="0">
                    <a:latin typeface="+mj-lt"/>
                  </a:rPr>
                  <a:t>High Cutoff</a:t>
                </a:r>
                <a:r>
                  <a:rPr lang="en-US" dirty="0">
                    <a:latin typeface="+mj-lt"/>
                  </a:rPr>
                  <a:t>: 40 Hz (Removes high-frequency muscle artifacts).</a:t>
                </a:r>
              </a:p>
              <a:p>
                <a:pPr marL="1143000" lvl="2" indent="-228600">
                  <a:buFont typeface="+mj-lt"/>
                  <a:buAutoNum type="arabicPeriod"/>
                </a:pPr>
                <a:r>
                  <a:rPr lang="en-US" b="1" dirty="0">
                    <a:latin typeface="+mj-lt"/>
                  </a:rPr>
                  <a:t>Sampling Rate</a:t>
                </a:r>
                <a:r>
                  <a:rPr lang="en-US" dirty="0">
                    <a:latin typeface="+mj-lt"/>
                  </a:rPr>
                  <a:t>: 500 Hz</a:t>
                </a:r>
              </a:p>
              <a:p>
                <a:pPr>
                  <a:buFont typeface="+mj-lt"/>
                  <a:buAutoNum type="arabicPeriod"/>
                </a:pPr>
                <a:r>
                  <a:rPr lang="en-US" b="1" dirty="0">
                    <a:latin typeface="+mj-lt"/>
                  </a:rPr>
                  <a:t>Notch Filtering (50 Hz)</a:t>
                </a:r>
                <a:endParaRPr lang="en-US" dirty="0">
                  <a:latin typeface="+mj-lt"/>
                </a:endParaRPr>
              </a:p>
              <a:p>
                <a:pPr marL="800100" lvl="1" indent="-342900">
                  <a:buFont typeface="+mj-lt"/>
                  <a:buAutoNum type="alphaLcParenR"/>
                </a:pPr>
                <a:r>
                  <a:rPr lang="en-US" dirty="0">
                    <a:latin typeface="+mj-lt"/>
                  </a:rPr>
                  <a:t>Suppresses powerline interference.</a:t>
                </a:r>
              </a:p>
              <a:p>
                <a:pPr marL="800100" lvl="1" indent="-342900">
                  <a:buFont typeface="+mj-lt"/>
                  <a:buAutoNum type="alphaLcParenR"/>
                </a:pPr>
                <a:r>
                  <a:rPr lang="en-US" dirty="0">
                    <a:latin typeface="+mj-lt"/>
                  </a:rPr>
                  <a:t>Uses an IIR notch filter with quality factor </a:t>
                </a:r>
                <a14:m>
                  <m:oMath xmlns:m="http://schemas.openxmlformats.org/officeDocument/2006/math">
                    <m:r>
                      <a:rPr lang="en-US" sz="1600" b="0" i="1" smtClean="0">
                        <a:latin typeface="Cambria Math" panose="02040503050406030204" pitchFamily="18" charset="0"/>
                      </a:rPr>
                      <m:t>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e>
                    </m:d>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+1</m:t>
                        </m:r>
                      </m:num>
                      <m:den>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2 </m:t>
                            </m:r>
                          </m:sup>
                        </m:sSup>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𝑠</m:t>
                            </m:r>
                          </m:num>
                          <m:den>
                            <m:r>
                              <a:rPr lang="en-US" sz="1600" b="0" i="1" smtClean="0">
                                <a:latin typeface="Cambria Math" panose="02040503050406030204" pitchFamily="18" charset="0"/>
                              </a:rPr>
                              <m:t>𝑄</m:t>
                            </m:r>
                          </m:den>
                        </m:f>
                        <m:r>
                          <a:rPr lang="en-US" sz="1600" b="0" i="1" smtClean="0">
                            <a:latin typeface="Cambria Math" panose="02040503050406030204" pitchFamily="18" charset="0"/>
                          </a:rPr>
                          <m:t>+1</m:t>
                        </m:r>
                      </m:den>
                    </m:f>
                  </m:oMath>
                </a14:m>
                <a:r>
                  <a:rPr lang="en-US" dirty="0">
                    <a:latin typeface="+mj-lt"/>
                  </a:rPr>
                  <a:t> </a:t>
                </a:r>
              </a:p>
            </p:txBody>
          </p:sp>
        </mc:Choice>
        <mc:Fallback xmlns="">
          <p:sp>
            <p:nvSpPr>
              <p:cNvPr id="3" name="Content Placeholder 2">
                <a:extLst>
                  <a:ext uri="{FF2B5EF4-FFF2-40B4-BE49-F238E27FC236}">
                    <a16:creationId xmlns:a16="http://schemas.microsoft.com/office/drawing/2014/main" id="{64A16912-8DFC-0A0B-9237-63F00F7F8941}"/>
                  </a:ext>
                </a:extLst>
              </p:cNvPr>
              <p:cNvSpPr>
                <a:spLocks noGrp="1" noRot="1" noChangeAspect="1" noMove="1" noResize="1" noEditPoints="1" noAdjustHandles="1" noChangeArrowheads="1" noChangeShapeType="1" noTextEdit="1"/>
              </p:cNvSpPr>
              <p:nvPr>
                <p:ph sz="half" idx="1"/>
              </p:nvPr>
            </p:nvSpPr>
            <p:spPr>
              <a:xfrm>
                <a:off x="581192" y="1717990"/>
                <a:ext cx="11029616" cy="5172014"/>
              </a:xfrm>
              <a:blipFill>
                <a:blip r:embed="rId2"/>
                <a:stretch>
                  <a:fillRect l="-3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2">
                <a:extLst>
                  <a:ext uri="{FF2B5EF4-FFF2-40B4-BE49-F238E27FC236}">
                    <a16:creationId xmlns:a16="http://schemas.microsoft.com/office/drawing/2014/main" id="{7CE6BD8F-D6D4-030F-DB7D-0367E240ADD0}"/>
                  </a:ext>
                </a:extLst>
              </p:cNvPr>
              <p:cNvSpPr>
                <a:spLocks noChangeArrowheads="1"/>
              </p:cNvSpPr>
              <p:nvPr/>
            </p:nvSpPr>
            <p:spPr bwMode="auto">
              <a:xfrm rot="10800000" flipV="1">
                <a:off x="6656843" y="2951946"/>
                <a:ext cx="495396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H(s) is the filter transfer function.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G is the filter gain.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𝑐</m:t>
                        </m:r>
                      </m:sub>
                    </m:sSub>
                    <m:r>
                      <a:rPr lang="en-US" sz="1400" b="0" i="1" smtClean="0">
                        <a:latin typeface="Cambria Math" panose="02040503050406030204" pitchFamily="18" charset="0"/>
                        <a:ea typeface="Cambria Math" panose="02040503050406030204" pitchFamily="18" charset="0"/>
                      </a:rPr>
                      <m:t> </m:t>
                    </m:r>
                  </m:oMath>
                </a14:m>
                <a:r>
                  <a:rPr kumimoji="0" lang="en-US" altLang="en-US" sz="1400" b="0" i="0" u="none" strike="noStrike" cap="none" normalizeH="0" baseline="0" dirty="0">
                    <a:ln>
                      <a:noFill/>
                    </a:ln>
                    <a:solidFill>
                      <a:schemeClr val="tx1"/>
                    </a:solidFill>
                    <a:effectLst/>
                    <a:latin typeface="+mj-lt"/>
                  </a:rPr>
                  <a:t>is the cutoff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n is the filter order. </a:t>
                </a:r>
              </a:p>
            </p:txBody>
          </p:sp>
        </mc:Choice>
        <mc:Fallback xmlns="">
          <p:sp>
            <p:nvSpPr>
              <p:cNvPr id="8" name="Rectangle 2">
                <a:extLst>
                  <a:ext uri="{FF2B5EF4-FFF2-40B4-BE49-F238E27FC236}">
                    <a16:creationId xmlns:a16="http://schemas.microsoft.com/office/drawing/2014/main" id="{7CE6BD8F-D6D4-030F-DB7D-0367E240ADD0}"/>
                  </a:ext>
                </a:extLst>
              </p:cNvPr>
              <p:cNvSpPr>
                <a:spLocks noRot="1" noChangeAspect="1" noMove="1" noResize="1" noEditPoints="1" noAdjustHandles="1" noChangeArrowheads="1" noChangeShapeType="1" noTextEdit="1"/>
              </p:cNvSpPr>
              <p:nvPr/>
            </p:nvSpPr>
            <p:spPr bwMode="auto">
              <a:xfrm rot="10800000" flipV="1">
                <a:off x="6656843" y="2951946"/>
                <a:ext cx="4953965" cy="954107"/>
              </a:xfrm>
              <a:prstGeom prst="rect">
                <a:avLst/>
              </a:prstGeom>
              <a:blipFill>
                <a:blip r:embed="rId3"/>
                <a:stretch>
                  <a:fillRect l="-246" t="-637" b="-57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Rectangle 3">
            <a:extLst>
              <a:ext uri="{FF2B5EF4-FFF2-40B4-BE49-F238E27FC236}">
                <a16:creationId xmlns:a16="http://schemas.microsoft.com/office/drawing/2014/main" id="{D8D6290F-609B-F4ED-EB85-F063320754BC}"/>
              </a:ext>
            </a:extLst>
          </p:cNvPr>
          <p:cNvSpPr>
            <a:spLocks noChangeArrowheads="1"/>
          </p:cNvSpPr>
          <p:nvPr/>
        </p:nvSpPr>
        <p:spPr bwMode="auto">
          <a:xfrm rot="10800000" flipV="1">
            <a:off x="6764844" y="5801274"/>
            <a:ext cx="311657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Q is the </a:t>
            </a:r>
            <a:r>
              <a:rPr kumimoji="0" lang="en-US" altLang="en-US" sz="1400" b="1" i="0" u="none" strike="noStrike" cap="none" normalizeH="0" baseline="0" dirty="0">
                <a:ln>
                  <a:noFill/>
                </a:ln>
                <a:solidFill>
                  <a:schemeClr val="tx1"/>
                </a:solidFill>
                <a:effectLst/>
                <a:latin typeface="+mj-lt"/>
              </a:rPr>
              <a:t>quality factor</a:t>
            </a:r>
            <a:r>
              <a:rPr kumimoji="0" lang="en-US" altLang="en-US" sz="1400" b="0" i="0" u="none" strike="noStrike" cap="none" normalizeH="0" baseline="0" dirty="0">
                <a:ln>
                  <a:noFill/>
                </a:ln>
                <a:solidFill>
                  <a:schemeClr val="tx1"/>
                </a:solidFill>
                <a:effectLst/>
                <a:latin typeface="+mj-lt"/>
              </a:rPr>
              <a:t>, controlling bandwidth. Q=30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mj-lt"/>
              </a:rPr>
              <a:t> Default Notch Frequency</a:t>
            </a:r>
            <a:r>
              <a:rPr kumimoji="0" lang="en-US" altLang="en-US" sz="1400" b="0" i="0" u="none" strike="noStrike" cap="none" normalizeH="0" baseline="0" dirty="0">
                <a:ln>
                  <a:noFill/>
                </a:ln>
                <a:solidFill>
                  <a:schemeClr val="tx1"/>
                </a:solidFill>
                <a:effectLst/>
                <a:latin typeface="+mj-lt"/>
              </a:rPr>
              <a:t>: 50 Hz. </a:t>
            </a:r>
          </a:p>
        </p:txBody>
      </p:sp>
    </p:spTree>
    <p:extLst>
      <p:ext uri="{BB962C8B-B14F-4D97-AF65-F5344CB8AC3E}">
        <p14:creationId xmlns:p14="http://schemas.microsoft.com/office/powerpoint/2010/main" val="11982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24ED5-AEDC-AFF4-F503-686546C3E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4636A-CDB1-BF67-4156-F86610F3CAAF}"/>
              </a:ext>
            </a:extLst>
          </p:cNvPr>
          <p:cNvSpPr>
            <a:spLocks noGrp="1"/>
          </p:cNvSpPr>
          <p:nvPr>
            <p:ph type="title"/>
          </p:nvPr>
        </p:nvSpPr>
        <p:spPr/>
        <p:txBody>
          <a:bodyPr/>
          <a:lstStyle/>
          <a:p>
            <a:r>
              <a:rPr lang="en-US" dirty="0"/>
              <a:t>Proposed system – PREPROCESSING MODULE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9B900C-34AA-AB09-0DA1-F8985D3ECD4E}"/>
                  </a:ext>
                </a:extLst>
              </p:cNvPr>
              <p:cNvSpPr>
                <a:spLocks noGrp="1"/>
              </p:cNvSpPr>
              <p:nvPr>
                <p:ph sz="half" idx="1"/>
              </p:nvPr>
            </p:nvSpPr>
            <p:spPr>
              <a:xfrm>
                <a:off x="444029" y="1374182"/>
                <a:ext cx="11639813" cy="6351788"/>
              </a:xfrm>
            </p:spPr>
            <p:txBody>
              <a:bodyPr>
                <a:normAutofit/>
              </a:bodyPr>
              <a:lstStyle/>
              <a:p>
                <a:r>
                  <a:rPr lang="en-US" sz="2000" b="1" dirty="0">
                    <a:latin typeface="+mj-lt"/>
                  </a:rPr>
                  <a:t>3. Independent Component Analysis (ICA)</a:t>
                </a:r>
                <a:endParaRPr lang="en-US" sz="2000" dirty="0">
                  <a:latin typeface="+mj-lt"/>
                </a:endParaRPr>
              </a:p>
              <a:p>
                <a:pPr lvl="1">
                  <a:buFont typeface="Arial" panose="020B0604020202020204" pitchFamily="34" charset="0"/>
                  <a:buChar char="•"/>
                </a:pPr>
                <a:r>
                  <a:rPr lang="en-US" sz="1800" dirty="0">
                    <a:latin typeface="+mj-lt"/>
                  </a:rPr>
                  <a:t>Removes artifacts (e.g., eye blinks, muscle noise).</a:t>
                </a:r>
              </a:p>
              <a:p>
                <a:pPr lvl="1">
                  <a:buFont typeface="Arial" panose="020B0604020202020204" pitchFamily="34" charset="0"/>
                  <a:buChar char="•"/>
                </a:pPr>
                <a:r>
                  <a:rPr lang="en-US" sz="1800" dirty="0">
                    <a:latin typeface="+mj-lt"/>
                  </a:rPr>
                  <a:t>Extracts statistically independent components: </a:t>
                </a:r>
              </a:p>
              <a:p>
                <a:pPr marL="972000" lvl="3" indent="0">
                  <a:buNone/>
                </a:pPr>
                <a:r>
                  <a:rPr lang="en-US" sz="1600" dirty="0">
                    <a:latin typeface="+mj-lt"/>
                  </a:rPr>
                  <a:t>X=AS </a:t>
                </a:r>
                <a:r>
                  <a:rPr lang="en-US" sz="1400" dirty="0">
                    <a:latin typeface="+mj-lt"/>
                  </a:rPr>
                  <a:t>where X is observed EEG,  A is the mixing matrix, and S is independent components. </a:t>
                </a:r>
              </a:p>
              <a:p>
                <a:r>
                  <a:rPr lang="en-US" sz="2000" b="1" dirty="0">
                    <a:latin typeface="+mj-lt"/>
                  </a:rPr>
                  <a:t>4. Fast-Fourier Transform</a:t>
                </a:r>
              </a:p>
              <a:p>
                <a:pPr lvl="1">
                  <a:buFont typeface="Arial" panose="020B0604020202020204" pitchFamily="34" charset="0"/>
                  <a:buChar char="•"/>
                </a:pPr>
                <a:r>
                  <a:rPr lang="en-US" dirty="0">
                    <a:latin typeface="+mj-lt"/>
                  </a:rPr>
                  <a:t>Converts EEG signals from the </a:t>
                </a:r>
                <a:r>
                  <a:rPr lang="en-US" b="1" dirty="0">
                    <a:latin typeface="+mj-lt"/>
                  </a:rPr>
                  <a:t>time domain</a:t>
                </a:r>
                <a:r>
                  <a:rPr lang="en-US" dirty="0">
                    <a:latin typeface="+mj-lt"/>
                  </a:rPr>
                  <a:t> to the </a:t>
                </a:r>
                <a:r>
                  <a:rPr lang="en-US" b="1" dirty="0">
                    <a:latin typeface="+mj-lt"/>
                  </a:rPr>
                  <a:t>frequency domain</a:t>
                </a:r>
                <a:r>
                  <a:rPr lang="en-US" dirty="0">
                    <a:latin typeface="+mj-lt"/>
                  </a:rPr>
                  <a:t> for spectral analysis.</a:t>
                </a:r>
              </a:p>
              <a:p>
                <a:pPr lvl="1">
                  <a:buFont typeface="Arial" panose="020B0604020202020204" pitchFamily="34" charset="0"/>
                  <a:buChar char="•"/>
                </a:pPr>
                <a:r>
                  <a:rPr lang="en-US" dirty="0">
                    <a:latin typeface="+mj-lt"/>
                  </a:rPr>
                  <a:t>Formula: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𝑘</m:t>
                        </m:r>
                      </m:sub>
                    </m:sSub>
                    <m:r>
                      <a:rPr lang="en-US" b="0" i="1" smtClean="0">
                        <a:latin typeface="Cambria Math" panose="02040503050406030204" pitchFamily="18" charset="0"/>
                      </a:rPr>
                      <m:t>= </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=0</m:t>
                        </m:r>
                      </m:sub>
                      <m:sup>
                        <m:r>
                          <a:rPr lang="en-US" b="0" i="1" smtClean="0">
                            <a:latin typeface="Cambria Math" panose="02040503050406030204" pitchFamily="18" charset="0"/>
                          </a:rPr>
                          <m:t>𝑁</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𝑗</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𝑘</m:t>
                                </m:r>
                              </m:num>
                              <m:den>
                                <m:r>
                                  <a:rPr lang="en-US" b="0" i="1" smtClean="0">
                                    <a:latin typeface="Cambria Math" panose="02040503050406030204" pitchFamily="18" charset="0"/>
                                  </a:rPr>
                                  <m:t>𝑁</m:t>
                                </m:r>
                              </m:den>
                            </m:f>
                            <m:r>
                              <a:rPr lang="en-US" b="0" i="1" smtClean="0">
                                <a:latin typeface="Cambria Math" panose="02040503050406030204" pitchFamily="18" charset="0"/>
                              </a:rPr>
                              <m:t>𝑛</m:t>
                            </m:r>
                          </m:sup>
                        </m:sSup>
                      </m:e>
                    </m:nary>
                    <m:r>
                      <a:rPr lang="en-US" b="0" i="1" smtClean="0">
                        <a:latin typeface="Cambria Math" panose="02040503050406030204" pitchFamily="18" charset="0"/>
                      </a:rPr>
                      <m:t> </m:t>
                    </m:r>
                  </m:oMath>
                </a14:m>
                <a:endParaRPr lang="en-US" dirty="0">
                  <a:latin typeface="+mj-lt"/>
                </a:endParaRPr>
              </a:p>
              <a:p>
                <a:endParaRPr lang="en-US" b="1" dirty="0">
                  <a:latin typeface="+mj-lt"/>
                </a:endParaRPr>
              </a:p>
              <a:p>
                <a:r>
                  <a:rPr lang="en-US" b="1" dirty="0">
                    <a:latin typeface="+mj-lt"/>
                  </a:rPr>
                  <a:t>5. EEG Segmentation</a:t>
                </a:r>
              </a:p>
              <a:p>
                <a:pPr lvl="1">
                  <a:buFont typeface="Arial" panose="020B0604020202020204" pitchFamily="34" charset="0"/>
                  <a:buChar char="•"/>
                </a:pPr>
                <a:r>
                  <a:rPr lang="en-US" b="1" dirty="0">
                    <a:latin typeface="+mj-lt"/>
                  </a:rPr>
                  <a:t>Purpose:</a:t>
                </a:r>
                <a:r>
                  <a:rPr lang="en-US" dirty="0">
                    <a:latin typeface="+mj-lt"/>
                  </a:rPr>
                  <a:t> Splits EEG data into </a:t>
                </a:r>
                <a:r>
                  <a:rPr lang="en-US" b="1" dirty="0">
                    <a:latin typeface="+mj-lt"/>
                  </a:rPr>
                  <a:t>fixed-length segments</a:t>
                </a:r>
                <a:r>
                  <a:rPr lang="en-US" dirty="0">
                    <a:latin typeface="+mj-lt"/>
                  </a:rPr>
                  <a:t> (60 seconds).</a:t>
                </a:r>
              </a:p>
              <a:p>
                <a:endParaRPr lang="en-US" sz="2200" b="0" i="0" dirty="0">
                  <a:effectLst/>
                  <a:latin typeface="+mj-lt"/>
                </a:endParaRPr>
              </a:p>
            </p:txBody>
          </p:sp>
        </mc:Choice>
        <mc:Fallback xmlns="">
          <p:sp>
            <p:nvSpPr>
              <p:cNvPr id="3" name="Content Placeholder 2">
                <a:extLst>
                  <a:ext uri="{FF2B5EF4-FFF2-40B4-BE49-F238E27FC236}">
                    <a16:creationId xmlns:a16="http://schemas.microsoft.com/office/drawing/2014/main" id="{CB9B900C-34AA-AB09-0DA1-F8985D3ECD4E}"/>
                  </a:ext>
                </a:extLst>
              </p:cNvPr>
              <p:cNvSpPr>
                <a:spLocks noGrp="1" noRot="1" noChangeAspect="1" noMove="1" noResize="1" noEditPoints="1" noAdjustHandles="1" noChangeArrowheads="1" noChangeShapeType="1" noTextEdit="1"/>
              </p:cNvSpPr>
              <p:nvPr>
                <p:ph sz="half" idx="1"/>
              </p:nvPr>
            </p:nvSpPr>
            <p:spPr>
              <a:xfrm>
                <a:off x="444029" y="1374182"/>
                <a:ext cx="11639813" cy="6351788"/>
              </a:xfrm>
              <a:blipFill>
                <a:blip r:embed="rId2"/>
                <a:stretch>
                  <a:fillRect l="-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66DBDB75-8A52-CF1A-8C5A-B9EB03FCE8CA}"/>
                  </a:ext>
                </a:extLst>
              </p:cNvPr>
              <p:cNvSpPr>
                <a:spLocks noChangeArrowheads="1"/>
              </p:cNvSpPr>
              <p:nvPr/>
            </p:nvSpPr>
            <p:spPr bwMode="auto">
              <a:xfrm rot="10800000" flipV="1">
                <a:off x="4139380" y="4745154"/>
                <a:ext cx="3913239" cy="73866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dirty="0">
                    <a:latin typeface="+mj-lt"/>
                  </a:rPr>
                  <a:t>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𝑘</m:t>
                        </m:r>
                      </m:sub>
                    </m:sSub>
                  </m:oMath>
                </a14:m>
                <a:r>
                  <a:rPr kumimoji="0" lang="en-US" altLang="en-US" sz="1400" b="0" i="0" u="none" strike="noStrike" cap="none" normalizeH="0" baseline="0" dirty="0">
                    <a:ln>
                      <a:noFill/>
                    </a:ln>
                    <a:solidFill>
                      <a:schemeClr val="tx1"/>
                    </a:solidFill>
                    <a:effectLst/>
                    <a:latin typeface="+mj-lt"/>
                  </a:rPr>
                  <a:t> = FFT coefficient at frequency ‘k’.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mj-lt"/>
                  </a:rPr>
                  <a:t>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a14:m>
                <a:r>
                  <a:rPr kumimoji="0" lang="en-US" altLang="en-US" sz="1400" b="0" i="0" u="none" strike="noStrike" cap="none" normalizeH="0" baseline="0" dirty="0">
                    <a:ln>
                      <a:noFill/>
                    </a:ln>
                    <a:solidFill>
                      <a:schemeClr val="tx1"/>
                    </a:solidFill>
                    <a:effectLst/>
                    <a:latin typeface="+mj-lt"/>
                  </a:rPr>
                  <a:t>​ = EEG time-series data.</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400" dirty="0">
                    <a:latin typeface="+mj-lt"/>
                  </a:rPr>
                  <a:t> N</a:t>
                </a:r>
                <a:r>
                  <a:rPr kumimoji="0" lang="en-US" altLang="en-US" sz="1400" b="0" i="0" u="none" strike="noStrike" cap="none" normalizeH="0" baseline="0" dirty="0">
                    <a:ln>
                      <a:noFill/>
                    </a:ln>
                    <a:solidFill>
                      <a:schemeClr val="tx1"/>
                    </a:solidFill>
                    <a:effectLst/>
                    <a:latin typeface="+mj-lt"/>
                  </a:rPr>
                  <a:t> = Number of samples. </a:t>
                </a:r>
              </a:p>
            </p:txBody>
          </p:sp>
        </mc:Choice>
        <mc:Fallback xmlns="">
          <p:sp>
            <p:nvSpPr>
              <p:cNvPr id="6" name="Rectangle 2">
                <a:extLst>
                  <a:ext uri="{FF2B5EF4-FFF2-40B4-BE49-F238E27FC236}">
                    <a16:creationId xmlns:a16="http://schemas.microsoft.com/office/drawing/2014/main" id="{66DBDB75-8A52-CF1A-8C5A-B9EB03FCE8CA}"/>
                  </a:ext>
                </a:extLst>
              </p:cNvPr>
              <p:cNvSpPr>
                <a:spLocks noRot="1" noChangeAspect="1" noMove="1" noResize="1" noEditPoints="1" noAdjustHandles="1" noChangeArrowheads="1" noChangeShapeType="1" noTextEdit="1"/>
              </p:cNvSpPr>
              <p:nvPr/>
            </p:nvSpPr>
            <p:spPr bwMode="auto">
              <a:xfrm rot="10800000" flipV="1">
                <a:off x="4139380" y="4745154"/>
                <a:ext cx="3913239" cy="738664"/>
              </a:xfrm>
              <a:prstGeom prst="rect">
                <a:avLst/>
              </a:prstGeom>
              <a:blipFill>
                <a:blip r:embed="rId3"/>
                <a:stretch>
                  <a:fillRect l="-312" t="-820" b="-737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74953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AD525-062A-9708-7D46-6C741962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5B69C-411F-37F2-5322-15FA655A425D}"/>
              </a:ext>
            </a:extLst>
          </p:cNvPr>
          <p:cNvSpPr>
            <a:spLocks noGrp="1"/>
          </p:cNvSpPr>
          <p:nvPr>
            <p:ph type="title"/>
          </p:nvPr>
        </p:nvSpPr>
        <p:spPr/>
        <p:txBody>
          <a:bodyPr/>
          <a:lstStyle/>
          <a:p>
            <a:r>
              <a:rPr lang="en-US" dirty="0"/>
              <a:t>Proposed system – PREPROCESSING MODULE</a:t>
            </a:r>
          </a:p>
        </p:txBody>
      </p:sp>
      <p:sp>
        <p:nvSpPr>
          <p:cNvPr id="6" name="Rectangle 3">
            <a:extLst>
              <a:ext uri="{FF2B5EF4-FFF2-40B4-BE49-F238E27FC236}">
                <a16:creationId xmlns:a16="http://schemas.microsoft.com/office/drawing/2014/main" id="{03EFF3E0-80EF-5189-776D-CAB0F648CEA9}"/>
              </a:ext>
            </a:extLst>
          </p:cNvPr>
          <p:cNvSpPr>
            <a:spLocks noGrp="1" noChangeArrowheads="1"/>
          </p:cNvSpPr>
          <p:nvPr>
            <p:ph sz="half" idx="1"/>
          </p:nvPr>
        </p:nvSpPr>
        <p:spPr bwMode="auto">
          <a:xfrm>
            <a:off x="444500" y="1972463"/>
            <a:ext cx="11166309" cy="4728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200000"/>
              </a:lnSpc>
            </a:pPr>
            <a:r>
              <a:rPr lang="en-US" sz="1800" b="1" dirty="0">
                <a:latin typeface="+mj-lt"/>
              </a:rPr>
              <a:t>6. Feature Extraction</a:t>
            </a:r>
          </a:p>
          <a:p>
            <a:pPr marL="324000" lvl="1" indent="0" defTabSz="914400" eaLnBrk="0" fontAlgn="base" hangingPunct="0">
              <a:lnSpc>
                <a:spcPct val="200000"/>
              </a:lnSpc>
              <a:spcBef>
                <a:spcPct val="0"/>
              </a:spcBef>
              <a:spcAft>
                <a:spcPct val="0"/>
              </a:spcAft>
              <a:buClr>
                <a:srgbClr val="0070C0"/>
              </a:buClr>
              <a:buSzTx/>
              <a:buFontTx/>
              <a:buChar char="•"/>
            </a:pPr>
            <a:r>
              <a:rPr kumimoji="0" lang="en-US" altLang="en-US" b="1" i="0" u="none" strike="noStrike" cap="none" normalizeH="0" baseline="0" dirty="0">
                <a:ln>
                  <a:noFill/>
                </a:ln>
                <a:solidFill>
                  <a:schemeClr val="tx1"/>
                </a:solidFill>
                <a:effectLst/>
                <a:latin typeface="+mj-lt"/>
              </a:rPr>
              <a:t> Statistical Features</a:t>
            </a:r>
            <a:r>
              <a:rPr kumimoji="0" lang="en-US" altLang="en-US" b="0" i="0" u="none" strike="noStrike" cap="none" normalizeH="0" baseline="0" dirty="0">
                <a:ln>
                  <a:noFill/>
                </a:ln>
                <a:solidFill>
                  <a:schemeClr val="tx1"/>
                </a:solidFill>
                <a:effectLst/>
                <a:latin typeface="+mj-lt"/>
              </a:rPr>
              <a:t>: Mean, Variance, Skewness, Kurtosis, RMS, Peak-to-Peak.</a:t>
            </a:r>
          </a:p>
          <a:p>
            <a:pPr marL="324000" lvl="1" indent="0" defTabSz="914400" eaLnBrk="0" fontAlgn="base" hangingPunct="0">
              <a:lnSpc>
                <a:spcPct val="200000"/>
              </a:lnSpc>
              <a:spcBef>
                <a:spcPct val="0"/>
              </a:spcBef>
              <a:spcAft>
                <a:spcPct val="0"/>
              </a:spcAft>
              <a:buClr>
                <a:srgbClr val="0070C0"/>
              </a:buClr>
              <a:buSzTx/>
              <a:buFontTx/>
              <a:buChar char="•"/>
            </a:pPr>
            <a:r>
              <a:rPr kumimoji="0" lang="en-US" altLang="en-US" b="1" i="0" u="none" strike="noStrike" cap="none" normalizeH="0" baseline="0" dirty="0">
                <a:ln>
                  <a:noFill/>
                </a:ln>
                <a:solidFill>
                  <a:schemeClr val="tx1"/>
                </a:solidFill>
                <a:effectLst/>
                <a:latin typeface="+mj-lt"/>
              </a:rPr>
              <a:t> Spectral Features</a:t>
            </a:r>
            <a:r>
              <a:rPr kumimoji="0" lang="en-US" altLang="en-US" b="0" i="0" u="none" strike="noStrike" cap="none" normalizeH="0" baseline="0" dirty="0">
                <a:ln>
                  <a:noFill/>
                </a:ln>
                <a:solidFill>
                  <a:schemeClr val="tx1"/>
                </a:solidFill>
                <a:effectLst/>
                <a:latin typeface="+mj-lt"/>
              </a:rPr>
              <a:t> (via Welch’s method): Delta (0.5-4 Hz), Theta (4-8 Hz), Alpha (8-13 Hz), Beta (13-30 Hz), Gamma (30-100 Hz).</a:t>
            </a:r>
          </a:p>
          <a:p>
            <a:pPr marL="324000" lvl="1" indent="0" defTabSz="914400" eaLnBrk="0" fontAlgn="base" hangingPunct="0">
              <a:lnSpc>
                <a:spcPct val="200000"/>
              </a:lnSpc>
              <a:spcBef>
                <a:spcPct val="0"/>
              </a:spcBef>
              <a:spcAft>
                <a:spcPct val="0"/>
              </a:spcAft>
              <a:buClr>
                <a:srgbClr val="0070C0"/>
              </a:buClr>
              <a:buSzTx/>
              <a:buFontTx/>
              <a:buChar char="•"/>
            </a:pPr>
            <a:r>
              <a:rPr kumimoji="0" lang="en-US" altLang="en-US" b="1" i="0" u="none" strike="noStrike" cap="none" normalizeH="0" baseline="0" dirty="0">
                <a:ln>
                  <a:noFill/>
                </a:ln>
                <a:solidFill>
                  <a:schemeClr val="tx1"/>
                </a:solidFill>
                <a:effectLst/>
                <a:latin typeface="+mj-lt"/>
              </a:rPr>
              <a:t> Entropy &amp; Peak Frequency</a:t>
            </a:r>
            <a:r>
              <a:rPr kumimoji="0" lang="en-US" altLang="en-US" b="0" i="0" u="none" strike="noStrike" cap="none" normalizeH="0" baseline="0" dirty="0">
                <a:ln>
                  <a:noFill/>
                </a:ln>
                <a:solidFill>
                  <a:schemeClr val="tx1"/>
                </a:solidFill>
                <a:effectLst/>
                <a:latin typeface="+mj-lt"/>
              </a:rPr>
              <a:t>: Measures signal complexity and dominant frequency.</a:t>
            </a:r>
          </a:p>
          <a:p>
            <a:pPr>
              <a:lnSpc>
                <a:spcPct val="200000"/>
              </a:lnSpc>
            </a:pPr>
            <a:r>
              <a:rPr lang="en-US" sz="1800" b="1" dirty="0">
                <a:latin typeface="+mj-lt"/>
              </a:rPr>
              <a:t>7. Batch Processing </a:t>
            </a:r>
          </a:p>
          <a:p>
            <a:pPr marL="324000" lvl="1" indent="0" defTabSz="914400" eaLnBrk="0" fontAlgn="base" hangingPunct="0">
              <a:lnSpc>
                <a:spcPct val="200000"/>
              </a:lnSpc>
              <a:spcBef>
                <a:spcPct val="0"/>
              </a:spcBef>
              <a:spcAft>
                <a:spcPct val="0"/>
              </a:spcAft>
              <a:buClr>
                <a:srgbClr val="0070C0"/>
              </a:buClr>
              <a:buSzTx/>
              <a:buFontTx/>
              <a:buChar char="•"/>
            </a:pPr>
            <a:r>
              <a:rPr kumimoji="0" lang="en-US" altLang="en-US" b="0" i="0" u="none" strike="noStrike" cap="none" normalizeH="0" baseline="0" dirty="0">
                <a:ln>
                  <a:noFill/>
                </a:ln>
                <a:solidFill>
                  <a:schemeClr val="tx1"/>
                </a:solidFill>
                <a:effectLst/>
                <a:latin typeface="+mj-lt"/>
              </a:rPr>
              <a:t> Reads EEG files (</a:t>
            </a:r>
            <a:r>
              <a:rPr kumimoji="0" lang="en-US" altLang="en-US" b="1" i="0" u="none" strike="noStrike" cap="none" normalizeH="0" baseline="0" dirty="0">
                <a:ln>
                  <a:noFill/>
                </a:ln>
                <a:solidFill>
                  <a:schemeClr val="tx1"/>
                </a:solidFill>
                <a:effectLst/>
                <a:latin typeface="+mj-lt"/>
              </a:rPr>
              <a:t>.easy format</a:t>
            </a:r>
            <a:r>
              <a:rPr kumimoji="0" lang="en-US" altLang="en-US" b="0" i="0" u="none" strike="noStrike" cap="none" normalizeH="0" baseline="0" dirty="0">
                <a:ln>
                  <a:noFill/>
                </a:ln>
                <a:solidFill>
                  <a:schemeClr val="tx1"/>
                </a:solidFill>
                <a:effectLst/>
                <a:latin typeface="+mj-lt"/>
              </a:rPr>
              <a:t>) from categories ("</a:t>
            </a:r>
            <a:r>
              <a:rPr kumimoji="0" lang="en-US" altLang="en-US" b="0" i="0" u="none" strike="noStrike" cap="none" normalizeH="0" baseline="0" dirty="0" err="1">
                <a:ln>
                  <a:noFill/>
                </a:ln>
                <a:solidFill>
                  <a:schemeClr val="tx1"/>
                </a:solidFill>
                <a:effectLst/>
                <a:latin typeface="+mj-lt"/>
              </a:rPr>
              <a:t>Cybersick</a:t>
            </a:r>
            <a:r>
              <a:rPr kumimoji="0" lang="en-US" altLang="en-US" b="0" i="0" u="none" strike="noStrike" cap="none" normalizeH="0" baseline="0" dirty="0">
                <a:ln>
                  <a:noFill/>
                </a:ln>
                <a:solidFill>
                  <a:schemeClr val="tx1"/>
                </a:solidFill>
                <a:effectLst/>
                <a:latin typeface="+mj-lt"/>
              </a:rPr>
              <a:t>," "Normal").</a:t>
            </a:r>
          </a:p>
          <a:p>
            <a:pPr marL="324000" lvl="1" indent="0" defTabSz="914400" eaLnBrk="0" fontAlgn="base" hangingPunct="0">
              <a:lnSpc>
                <a:spcPct val="200000"/>
              </a:lnSpc>
              <a:spcBef>
                <a:spcPct val="0"/>
              </a:spcBef>
              <a:spcAft>
                <a:spcPct val="0"/>
              </a:spcAft>
              <a:buClr>
                <a:srgbClr val="0070C0"/>
              </a:buClr>
              <a:buSzTx/>
              <a:buFontTx/>
              <a:buChar char="•"/>
            </a:pPr>
            <a:r>
              <a:rPr kumimoji="0" lang="en-US" altLang="en-US" b="0" i="0" u="none" strike="noStrike" cap="none" normalizeH="0" baseline="0" dirty="0">
                <a:ln>
                  <a:noFill/>
                </a:ln>
                <a:solidFill>
                  <a:schemeClr val="tx1"/>
                </a:solidFill>
                <a:effectLst/>
                <a:latin typeface="+mj-lt"/>
              </a:rPr>
              <a:t> Applies preprocessing and saves extracted features into CSV.</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0858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BEB05-EA8C-0470-F304-12677574E4BB}"/>
              </a:ext>
            </a:extLst>
          </p:cNvPr>
          <p:cNvSpPr>
            <a:spLocks noGrp="1"/>
          </p:cNvSpPr>
          <p:nvPr>
            <p:ph type="title"/>
          </p:nvPr>
        </p:nvSpPr>
        <p:spPr/>
        <p:txBody>
          <a:bodyPr/>
          <a:lstStyle/>
          <a:p>
            <a:r>
              <a:rPr lang="en-US" dirty="0"/>
              <a:t>Proposed System – Preprocessing Module</a:t>
            </a:r>
            <a:endParaRPr lang="en-GB" dirty="0"/>
          </a:p>
        </p:txBody>
      </p:sp>
      <p:sp>
        <p:nvSpPr>
          <p:cNvPr id="5" name="Content Placeholder 4">
            <a:extLst>
              <a:ext uri="{FF2B5EF4-FFF2-40B4-BE49-F238E27FC236}">
                <a16:creationId xmlns:a16="http://schemas.microsoft.com/office/drawing/2014/main" id="{3D76EC1B-BEB8-0E72-DB6B-3EE7E0C0153D}"/>
              </a:ext>
            </a:extLst>
          </p:cNvPr>
          <p:cNvSpPr>
            <a:spLocks noGrp="1"/>
          </p:cNvSpPr>
          <p:nvPr>
            <p:ph idx="1"/>
          </p:nvPr>
        </p:nvSpPr>
        <p:spPr>
          <a:xfrm>
            <a:off x="581192" y="2180496"/>
            <a:ext cx="11029615" cy="4382350"/>
          </a:xfrm>
        </p:spPr>
        <p:txBody>
          <a:bodyPr/>
          <a:lstStyle/>
          <a:p>
            <a:r>
              <a:rPr lang="en-US" b="1" dirty="0">
                <a:latin typeface="Gill Sans MT (Headings)"/>
              </a:rPr>
              <a:t>8. Post-Feature Extraction Processing</a:t>
            </a:r>
          </a:p>
          <a:p>
            <a:pPr lvl="1"/>
            <a:r>
              <a:rPr kumimoji="0" lang="en-US" altLang="en-US" b="1" i="0" u="none" strike="noStrike" cap="none" normalizeH="0" baseline="0" dirty="0">
                <a:ln>
                  <a:noFill/>
                </a:ln>
                <a:effectLst/>
                <a:latin typeface="+mj-lt"/>
              </a:rPr>
              <a:t>Low Variance Feature Removal</a:t>
            </a:r>
            <a:endParaRPr lang="en-GB" b="1" dirty="0">
              <a:latin typeface="+mj-lt"/>
            </a:endParaRPr>
          </a:p>
          <a:p>
            <a:pPr lvl="2">
              <a:buFont typeface="Arial" panose="020B0604020202020204" pitchFamily="34" charset="0"/>
              <a:buChar char="•"/>
            </a:pPr>
            <a:r>
              <a:rPr lang="en-US" sz="1600" dirty="0"/>
              <a:t>Features with very low variance across all samples provide little to no discriminative power</a:t>
            </a:r>
            <a:endParaRPr lang="en-GB" sz="1600" dirty="0"/>
          </a:p>
          <a:p>
            <a:pPr lvl="2">
              <a:buFont typeface="Arial" panose="020B0604020202020204" pitchFamily="34" charset="0"/>
              <a:buChar char="•"/>
            </a:pPr>
            <a:r>
              <a:rPr lang="en-US" sz="1600" dirty="0"/>
              <a:t>These were removed using a threshold (variance &lt; 0.01)</a:t>
            </a:r>
          </a:p>
          <a:p>
            <a:pPr lvl="1"/>
            <a:r>
              <a:rPr kumimoji="0" lang="en-US" altLang="en-US" b="1" i="0" u="none" strike="noStrike" cap="none" normalizeH="0" baseline="0" dirty="0">
                <a:ln>
                  <a:noFill/>
                </a:ln>
                <a:effectLst/>
                <a:latin typeface="+mj-lt"/>
              </a:rPr>
              <a:t>Correlation Filtering </a:t>
            </a:r>
            <a:endParaRPr lang="en-US" b="1" dirty="0">
              <a:latin typeface="+mj-lt"/>
            </a:endParaRPr>
          </a:p>
          <a:p>
            <a:pPr lvl="2">
              <a:buFont typeface="Arial" panose="020B0604020202020204" pitchFamily="34" charset="0"/>
              <a:buChar char="•"/>
            </a:pPr>
            <a:r>
              <a:rPr lang="en-US" sz="1600" dirty="0"/>
              <a:t>A correlation matrix was computed to identify pairs of features with high correlation (r &gt; 0.9)</a:t>
            </a:r>
          </a:p>
          <a:p>
            <a:pPr lvl="2">
              <a:buFont typeface="Arial" panose="020B0604020202020204" pitchFamily="34" charset="0"/>
              <a:buChar char="•"/>
            </a:pPr>
            <a:r>
              <a:rPr lang="en-US" sz="1600" dirty="0"/>
              <a:t>Among highly correlated pairs, one feature was dropped to reduce redundancy</a:t>
            </a:r>
          </a:p>
          <a:p>
            <a:r>
              <a:rPr lang="en-US" b="1" dirty="0"/>
              <a:t>Resulting Dimensionality</a:t>
            </a:r>
          </a:p>
          <a:p>
            <a:pPr lvl="1"/>
            <a:r>
              <a:rPr lang="en-US" b="1" dirty="0"/>
              <a:t>Original: </a:t>
            </a:r>
            <a:r>
              <a:rPr lang="en-US" dirty="0"/>
              <a:t>2*(20*20-30 lakhs, 13)</a:t>
            </a:r>
          </a:p>
          <a:p>
            <a:pPr lvl="1"/>
            <a:r>
              <a:rPr lang="en-US" b="1" dirty="0"/>
              <a:t>After Filtering: </a:t>
            </a:r>
            <a:r>
              <a:rPr lang="en-US" dirty="0"/>
              <a:t>(3209, 50) </a:t>
            </a:r>
            <a:endParaRPr lang="en-US" b="1" dirty="0"/>
          </a:p>
          <a:p>
            <a:pPr lvl="1"/>
            <a:endParaRPr lang="en-US" b="1" dirty="0"/>
          </a:p>
          <a:p>
            <a:pPr lvl="2"/>
            <a:endParaRPr lang="en-GB" dirty="0"/>
          </a:p>
        </p:txBody>
      </p:sp>
      <p:pic>
        <p:nvPicPr>
          <p:cNvPr id="4" name="Picture 3">
            <a:extLst>
              <a:ext uri="{FF2B5EF4-FFF2-40B4-BE49-F238E27FC236}">
                <a16:creationId xmlns:a16="http://schemas.microsoft.com/office/drawing/2014/main" id="{F2D672EB-0C12-9C89-2F4C-0A7523E28C5B}"/>
              </a:ext>
            </a:extLst>
          </p:cNvPr>
          <p:cNvPicPr>
            <a:picLocks noChangeAspect="1"/>
          </p:cNvPicPr>
          <p:nvPr/>
        </p:nvPicPr>
        <p:blipFill>
          <a:blip r:embed="rId2">
            <a:duotone>
              <a:schemeClr val="accent1">
                <a:shade val="45000"/>
                <a:satMod val="135000"/>
              </a:schemeClr>
              <a:prstClr val="white"/>
            </a:duotone>
          </a:blip>
          <a:stretch>
            <a:fillRect/>
          </a:stretch>
        </p:blipFill>
        <p:spPr>
          <a:xfrm>
            <a:off x="4569869" y="4981287"/>
            <a:ext cx="6615017" cy="770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2478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415EA-3C96-4AD4-F835-92A07E9C1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CF664-FF2B-72EC-6234-7D57027F7800}"/>
              </a:ext>
            </a:extLst>
          </p:cNvPr>
          <p:cNvSpPr>
            <a:spLocks noGrp="1"/>
          </p:cNvSpPr>
          <p:nvPr>
            <p:ph type="title"/>
          </p:nvPr>
        </p:nvSpPr>
        <p:spPr/>
        <p:txBody>
          <a:bodyPr/>
          <a:lstStyle/>
          <a:p>
            <a:r>
              <a:rPr lang="en-US" dirty="0"/>
              <a:t>Proposed system – CNN MODULE</a:t>
            </a:r>
          </a:p>
        </p:txBody>
      </p:sp>
      <p:sp>
        <p:nvSpPr>
          <p:cNvPr id="3" name="Content Placeholder 2">
            <a:extLst>
              <a:ext uri="{FF2B5EF4-FFF2-40B4-BE49-F238E27FC236}">
                <a16:creationId xmlns:a16="http://schemas.microsoft.com/office/drawing/2014/main" id="{03E0EE4C-D2BC-35AF-1E92-FD3ED01477CF}"/>
              </a:ext>
            </a:extLst>
          </p:cNvPr>
          <p:cNvSpPr>
            <a:spLocks noGrp="1"/>
          </p:cNvSpPr>
          <p:nvPr>
            <p:ph sz="half" idx="1"/>
          </p:nvPr>
        </p:nvSpPr>
        <p:spPr>
          <a:xfrm>
            <a:off x="453176" y="2002536"/>
            <a:ext cx="11029616" cy="5367527"/>
          </a:xfrm>
        </p:spPr>
        <p:txBody>
          <a:bodyPr>
            <a:normAutofit/>
          </a:bodyPr>
          <a:lstStyle/>
          <a:p>
            <a:r>
              <a:rPr lang="en-US" sz="2000" b="1" i="0" dirty="0">
                <a:solidFill>
                  <a:srgbClr val="060607"/>
                </a:solidFill>
                <a:effectLst/>
                <a:latin typeface="+mj-lt"/>
              </a:rPr>
              <a:t>Objective</a:t>
            </a:r>
            <a:r>
              <a:rPr lang="en-US" sz="2000" b="0" i="0" dirty="0">
                <a:solidFill>
                  <a:srgbClr val="060607"/>
                </a:solidFill>
                <a:effectLst/>
                <a:latin typeface="+mj-lt"/>
              </a:rPr>
              <a:t>: </a:t>
            </a:r>
          </a:p>
          <a:p>
            <a:pPr lvl="1">
              <a:buFont typeface="Arial" panose="020B0604020202020204" pitchFamily="34" charset="0"/>
              <a:buChar char="•"/>
            </a:pPr>
            <a:r>
              <a:rPr lang="en-US" sz="2000" b="0" i="0" dirty="0">
                <a:solidFill>
                  <a:srgbClr val="060607"/>
                </a:solidFill>
                <a:effectLst/>
                <a:latin typeface="+mj-lt"/>
              </a:rPr>
              <a:t>Extract spatial features from EEG signals using Convolutional Neural Networks (CNNs).</a:t>
            </a:r>
          </a:p>
          <a:p>
            <a:pPr algn="l" fontAlgn="base">
              <a:lnSpc>
                <a:spcPts val="1800"/>
              </a:lnSpc>
            </a:pPr>
            <a:r>
              <a:rPr lang="en-US" sz="2000" b="1" i="0" dirty="0">
                <a:solidFill>
                  <a:srgbClr val="060607"/>
                </a:solidFill>
                <a:effectLst/>
                <a:latin typeface="+mj-lt"/>
              </a:rPr>
              <a:t>Architecture</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1" i="0" dirty="0">
                <a:solidFill>
                  <a:srgbClr val="060607"/>
                </a:solidFill>
                <a:effectLst/>
                <a:latin typeface="+mj-lt"/>
              </a:rPr>
              <a:t>Conv1</a:t>
            </a:r>
            <a:r>
              <a:rPr lang="en-US" sz="1800" b="0" i="0" dirty="0">
                <a:solidFill>
                  <a:srgbClr val="060607"/>
                </a:solidFill>
                <a:effectLst/>
                <a:latin typeface="+mj-lt"/>
              </a:rPr>
              <a:t>: Convolutional layer with </a:t>
            </a:r>
            <a:r>
              <a:rPr lang="en-US" sz="1800" dirty="0">
                <a:solidFill>
                  <a:srgbClr val="060607"/>
                </a:solidFill>
                <a:latin typeface="+mj-lt"/>
              </a:rPr>
              <a:t>32</a:t>
            </a:r>
            <a:r>
              <a:rPr lang="en-US" sz="1800" b="0" i="0" dirty="0">
                <a:solidFill>
                  <a:srgbClr val="060607"/>
                </a:solidFill>
                <a:effectLst/>
                <a:latin typeface="+mj-lt"/>
              </a:rPr>
              <a:t> filters, kernel size (3, 3), stride (1, 1), padding 'same'.</a:t>
            </a:r>
          </a:p>
          <a:p>
            <a:pPr lvl="1" fontAlgn="base">
              <a:lnSpc>
                <a:spcPts val="1800"/>
              </a:lnSpc>
              <a:buFont typeface="Arial" panose="020B0604020202020204" pitchFamily="34" charset="0"/>
              <a:buChar char="•"/>
            </a:pPr>
            <a:r>
              <a:rPr lang="en-US" sz="1800" b="1" i="0" dirty="0">
                <a:solidFill>
                  <a:srgbClr val="060607"/>
                </a:solidFill>
                <a:effectLst/>
                <a:latin typeface="+mj-lt"/>
              </a:rPr>
              <a:t>ReLU1</a:t>
            </a:r>
            <a:r>
              <a:rPr lang="en-US" sz="1800" b="0" i="0" dirty="0">
                <a:solidFill>
                  <a:srgbClr val="060607"/>
                </a:solidFill>
                <a:effectLst/>
                <a:latin typeface="+mj-lt"/>
              </a:rPr>
              <a:t>: </a:t>
            </a:r>
            <a:r>
              <a:rPr lang="en-US" sz="1800" b="0" i="0" dirty="0" err="1">
                <a:solidFill>
                  <a:srgbClr val="060607"/>
                </a:solidFill>
                <a:effectLst/>
                <a:latin typeface="+mj-lt"/>
              </a:rPr>
              <a:t>ReLU</a:t>
            </a:r>
            <a:r>
              <a:rPr lang="en-US" sz="1800" b="0" i="0" dirty="0">
                <a:solidFill>
                  <a:srgbClr val="060607"/>
                </a:solidFill>
                <a:effectLst/>
                <a:latin typeface="+mj-lt"/>
              </a:rPr>
              <a:t> activation.</a:t>
            </a:r>
          </a:p>
          <a:p>
            <a:pPr lvl="1" fontAlgn="base">
              <a:lnSpc>
                <a:spcPts val="1800"/>
              </a:lnSpc>
              <a:buFont typeface="Arial" panose="020B0604020202020204" pitchFamily="34" charset="0"/>
              <a:buChar char="•"/>
            </a:pPr>
            <a:r>
              <a:rPr lang="en-US" sz="1800" b="1" i="0" dirty="0">
                <a:solidFill>
                  <a:srgbClr val="060607"/>
                </a:solidFill>
                <a:effectLst/>
                <a:latin typeface="+mj-lt"/>
              </a:rPr>
              <a:t>Pool1</a:t>
            </a:r>
            <a:r>
              <a:rPr lang="en-US" sz="1800" b="0" i="0" dirty="0">
                <a:solidFill>
                  <a:srgbClr val="060607"/>
                </a:solidFill>
                <a:effectLst/>
                <a:latin typeface="+mj-lt"/>
              </a:rPr>
              <a:t>: Max-pooling layer with pool size (2, 2).</a:t>
            </a:r>
          </a:p>
          <a:p>
            <a:pPr lvl="1" fontAlgn="base">
              <a:lnSpc>
                <a:spcPts val="1800"/>
              </a:lnSpc>
              <a:buFont typeface="Arial" panose="020B0604020202020204" pitchFamily="34" charset="0"/>
              <a:buChar char="•"/>
            </a:pPr>
            <a:r>
              <a:rPr lang="en-US" sz="1800" b="1" i="0" dirty="0">
                <a:solidFill>
                  <a:srgbClr val="060607"/>
                </a:solidFill>
                <a:effectLst/>
                <a:latin typeface="+mj-lt"/>
              </a:rPr>
              <a:t>Conv2</a:t>
            </a:r>
            <a:r>
              <a:rPr lang="en-US" sz="1800" b="0" i="0" dirty="0">
                <a:solidFill>
                  <a:srgbClr val="060607"/>
                </a:solidFill>
                <a:effectLst/>
                <a:latin typeface="+mj-lt"/>
              </a:rPr>
              <a:t>: Convolutional layer with </a:t>
            </a:r>
            <a:r>
              <a:rPr lang="en-US" sz="1800" dirty="0">
                <a:solidFill>
                  <a:srgbClr val="060607"/>
                </a:solidFill>
                <a:latin typeface="+mj-lt"/>
              </a:rPr>
              <a:t>64</a:t>
            </a:r>
            <a:r>
              <a:rPr lang="en-US" sz="1800" b="0" i="0" dirty="0">
                <a:solidFill>
                  <a:srgbClr val="060607"/>
                </a:solidFill>
                <a:effectLst/>
                <a:latin typeface="+mj-lt"/>
              </a:rPr>
              <a:t> filters, kernel size (3, 3), stride (1, 1), padding 'same'.</a:t>
            </a:r>
          </a:p>
          <a:p>
            <a:pPr lvl="1" fontAlgn="base">
              <a:lnSpc>
                <a:spcPts val="1800"/>
              </a:lnSpc>
              <a:buFont typeface="Arial" panose="020B0604020202020204" pitchFamily="34" charset="0"/>
              <a:buChar char="•"/>
            </a:pPr>
            <a:r>
              <a:rPr lang="en-US" sz="1800" b="1" i="0" dirty="0">
                <a:solidFill>
                  <a:srgbClr val="060607"/>
                </a:solidFill>
                <a:effectLst/>
                <a:latin typeface="+mj-lt"/>
              </a:rPr>
              <a:t>ReLU2</a:t>
            </a:r>
            <a:r>
              <a:rPr lang="en-US" sz="1800" b="0" i="0" dirty="0">
                <a:solidFill>
                  <a:srgbClr val="060607"/>
                </a:solidFill>
                <a:effectLst/>
                <a:latin typeface="+mj-lt"/>
              </a:rPr>
              <a:t>: </a:t>
            </a:r>
            <a:r>
              <a:rPr lang="en-US" sz="1800" b="0" i="0" dirty="0" err="1">
                <a:solidFill>
                  <a:srgbClr val="060607"/>
                </a:solidFill>
                <a:effectLst/>
                <a:latin typeface="+mj-lt"/>
              </a:rPr>
              <a:t>ReLU</a:t>
            </a:r>
            <a:r>
              <a:rPr lang="en-US" sz="1800" b="0" i="0" dirty="0">
                <a:solidFill>
                  <a:srgbClr val="060607"/>
                </a:solidFill>
                <a:effectLst/>
                <a:latin typeface="+mj-lt"/>
              </a:rPr>
              <a:t> activation.</a:t>
            </a:r>
          </a:p>
          <a:p>
            <a:pPr lvl="1" fontAlgn="base">
              <a:lnSpc>
                <a:spcPts val="1800"/>
              </a:lnSpc>
              <a:buFont typeface="Arial" panose="020B0604020202020204" pitchFamily="34" charset="0"/>
              <a:buChar char="•"/>
            </a:pPr>
            <a:r>
              <a:rPr lang="en-US" sz="1800" b="1" i="0" dirty="0">
                <a:solidFill>
                  <a:srgbClr val="060607"/>
                </a:solidFill>
                <a:effectLst/>
                <a:latin typeface="+mj-lt"/>
              </a:rPr>
              <a:t>Pool2</a:t>
            </a:r>
            <a:r>
              <a:rPr lang="en-US" sz="1800" b="0" i="0" dirty="0">
                <a:solidFill>
                  <a:srgbClr val="060607"/>
                </a:solidFill>
                <a:effectLst/>
                <a:latin typeface="+mj-lt"/>
              </a:rPr>
              <a:t>: Max-pooling layer with pool size (2, 2).</a:t>
            </a:r>
          </a:p>
          <a:p>
            <a:pPr lvl="1" fontAlgn="base">
              <a:lnSpc>
                <a:spcPts val="1800"/>
              </a:lnSpc>
              <a:buFont typeface="Arial" panose="020B0604020202020204" pitchFamily="34" charset="0"/>
              <a:buChar char="•"/>
            </a:pPr>
            <a:r>
              <a:rPr lang="en-US" sz="1800" b="1" i="0" dirty="0">
                <a:solidFill>
                  <a:srgbClr val="060607"/>
                </a:solidFill>
                <a:effectLst/>
                <a:latin typeface="+mj-lt"/>
              </a:rPr>
              <a:t>Flatten</a:t>
            </a:r>
            <a:r>
              <a:rPr lang="en-US" sz="1800" b="0" i="0" dirty="0">
                <a:solidFill>
                  <a:srgbClr val="060607"/>
                </a:solidFill>
                <a:effectLst/>
                <a:latin typeface="+mj-lt"/>
              </a:rPr>
              <a:t>: Flatten the 3D tensor into a flat 1D vector for downstream fusion </a:t>
            </a:r>
          </a:p>
          <a:p>
            <a:pPr marL="324000" lvl="1" indent="0">
              <a:buNone/>
            </a:pPr>
            <a:endParaRPr lang="en-US" sz="2000" b="1" i="0" dirty="0">
              <a:solidFill>
                <a:srgbClr val="060607"/>
              </a:solidFill>
              <a:effectLst/>
              <a:latin typeface="+mj-lt"/>
            </a:endParaRPr>
          </a:p>
          <a:p>
            <a:pPr algn="l">
              <a:buFont typeface="Arial" panose="020B0604020202020204" pitchFamily="34" charset="0"/>
              <a:buChar char="•"/>
            </a:pPr>
            <a:endParaRPr lang="en-US" sz="2200" b="1" i="0" dirty="0">
              <a:solidFill>
                <a:srgbClr val="060607"/>
              </a:solidFill>
              <a:effectLst/>
              <a:latin typeface="+mj-lt"/>
            </a:endParaRPr>
          </a:p>
        </p:txBody>
      </p:sp>
    </p:spTree>
    <p:extLst>
      <p:ext uri="{BB962C8B-B14F-4D97-AF65-F5344CB8AC3E}">
        <p14:creationId xmlns:p14="http://schemas.microsoft.com/office/powerpoint/2010/main" val="464745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CF3B6-C203-CCDB-F785-97A7776E4A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D6D21B-F51D-A454-844C-C5E411DFE183}"/>
              </a:ext>
            </a:extLst>
          </p:cNvPr>
          <p:cNvSpPr>
            <a:spLocks noGrp="1"/>
          </p:cNvSpPr>
          <p:nvPr>
            <p:ph type="title"/>
          </p:nvPr>
        </p:nvSpPr>
        <p:spPr/>
        <p:txBody>
          <a:bodyPr/>
          <a:lstStyle/>
          <a:p>
            <a:r>
              <a:rPr lang="en-US" dirty="0"/>
              <a:t>Proposed system – Transformer Module</a:t>
            </a:r>
          </a:p>
        </p:txBody>
      </p:sp>
      <p:sp>
        <p:nvSpPr>
          <p:cNvPr id="3" name="Content Placeholder 2">
            <a:extLst>
              <a:ext uri="{FF2B5EF4-FFF2-40B4-BE49-F238E27FC236}">
                <a16:creationId xmlns:a16="http://schemas.microsoft.com/office/drawing/2014/main" id="{6F50E321-2CE2-6EFB-3817-4D91C975175B}"/>
              </a:ext>
            </a:extLst>
          </p:cNvPr>
          <p:cNvSpPr>
            <a:spLocks noGrp="1"/>
          </p:cNvSpPr>
          <p:nvPr>
            <p:ph sz="half" idx="1"/>
          </p:nvPr>
        </p:nvSpPr>
        <p:spPr>
          <a:xfrm>
            <a:off x="433512" y="2218847"/>
            <a:ext cx="11029616" cy="5172014"/>
          </a:xfrm>
        </p:spPr>
        <p:txBody>
          <a:bodyPr>
            <a:normAutofit/>
          </a:bodyPr>
          <a:lstStyle/>
          <a:p>
            <a:r>
              <a:rPr lang="en-US" sz="2000" b="1" i="0" dirty="0">
                <a:solidFill>
                  <a:srgbClr val="060607"/>
                </a:solidFill>
                <a:effectLst/>
                <a:latin typeface="+mj-lt"/>
              </a:rPr>
              <a:t>Objective</a:t>
            </a:r>
            <a:r>
              <a:rPr lang="en-US" sz="2000" b="0" i="0" dirty="0">
                <a:solidFill>
                  <a:srgbClr val="060607"/>
                </a:solidFill>
                <a:effectLst/>
                <a:latin typeface="+mj-lt"/>
              </a:rPr>
              <a:t>: </a:t>
            </a:r>
          </a:p>
          <a:p>
            <a:pPr lvl="1">
              <a:buFont typeface="Arial" panose="020B0604020202020204" pitchFamily="34" charset="0"/>
              <a:buChar char="•"/>
            </a:pPr>
            <a:r>
              <a:rPr lang="en-US" sz="1800" b="0" i="0" dirty="0">
                <a:solidFill>
                  <a:srgbClr val="060607"/>
                </a:solidFill>
                <a:effectLst/>
                <a:latin typeface="+mj-lt"/>
              </a:rPr>
              <a:t>Capture long-range temporal dependencies in the extracted features using Transformers.</a:t>
            </a:r>
          </a:p>
          <a:p>
            <a:r>
              <a:rPr lang="en-US" sz="2000" b="1" dirty="0">
                <a:solidFill>
                  <a:srgbClr val="060607"/>
                </a:solidFill>
                <a:latin typeface="+mj-lt"/>
              </a:rPr>
              <a:t>Architecture: </a:t>
            </a:r>
          </a:p>
          <a:p>
            <a:pPr lvl="1" fontAlgn="base">
              <a:lnSpc>
                <a:spcPts val="1800"/>
              </a:lnSpc>
              <a:buFont typeface="Arial" panose="020B0604020202020204" pitchFamily="34" charset="0"/>
              <a:buChar char="•"/>
            </a:pPr>
            <a:r>
              <a:rPr lang="en-US" sz="1800" b="1" i="0" dirty="0">
                <a:solidFill>
                  <a:srgbClr val="060607"/>
                </a:solidFill>
                <a:effectLst/>
                <a:latin typeface="+mj-lt"/>
              </a:rPr>
              <a:t>Conv1D Layer: </a:t>
            </a:r>
            <a:r>
              <a:rPr lang="en-US" sz="1800" i="0" dirty="0">
                <a:solidFill>
                  <a:srgbClr val="060607"/>
                </a:solidFill>
                <a:effectLst/>
                <a:latin typeface="+mj-lt"/>
              </a:rPr>
              <a:t>64 filters, kernel size 1, </a:t>
            </a:r>
            <a:r>
              <a:rPr lang="en-US" sz="1800" i="0" dirty="0" err="1">
                <a:solidFill>
                  <a:srgbClr val="060607"/>
                </a:solidFill>
                <a:effectLst/>
                <a:latin typeface="+mj-lt"/>
              </a:rPr>
              <a:t>ReLU</a:t>
            </a:r>
            <a:r>
              <a:rPr lang="en-US" sz="1800" i="0" dirty="0">
                <a:solidFill>
                  <a:srgbClr val="060607"/>
                </a:solidFill>
                <a:effectLst/>
                <a:latin typeface="+mj-lt"/>
              </a:rPr>
              <a:t> activation — used to increase feature dimensionality before the Transformer</a:t>
            </a:r>
          </a:p>
          <a:p>
            <a:pPr lvl="1">
              <a:buFont typeface="Arial" panose="020B0604020202020204" pitchFamily="34" charset="0"/>
              <a:buChar char="•"/>
            </a:pPr>
            <a:r>
              <a:rPr lang="en-US" sz="1800" b="1" dirty="0">
                <a:solidFill>
                  <a:schemeClr val="tx1"/>
                </a:solidFill>
                <a:latin typeface="Gill Sans MT (Headings)"/>
              </a:rPr>
              <a:t>Transformer Block:</a:t>
            </a:r>
            <a:endParaRPr lang="en-US" sz="1800" dirty="0">
              <a:solidFill>
                <a:schemeClr val="tx1"/>
              </a:solidFill>
              <a:latin typeface="Gill Sans MT (Headings)"/>
            </a:endParaRPr>
          </a:p>
          <a:p>
            <a:pPr lvl="2">
              <a:buFont typeface="Arial" panose="020B0604020202020204" pitchFamily="34" charset="0"/>
              <a:buChar char="•"/>
            </a:pPr>
            <a:r>
              <a:rPr lang="en-US" sz="1800" b="1" dirty="0">
                <a:solidFill>
                  <a:schemeClr val="tx1"/>
                </a:solidFill>
                <a:latin typeface="Gill Sans MT (Headings)"/>
              </a:rPr>
              <a:t>Multi-Head Attention:</a:t>
            </a:r>
            <a:r>
              <a:rPr lang="en-US" sz="1800" dirty="0">
                <a:solidFill>
                  <a:schemeClr val="tx1"/>
                </a:solidFill>
                <a:latin typeface="Gill Sans MT (Headings)"/>
              </a:rPr>
              <a:t> 4 heads, key dimension 64</a:t>
            </a:r>
          </a:p>
          <a:p>
            <a:pPr lvl="2">
              <a:buFont typeface="Arial" panose="020B0604020202020204" pitchFamily="34" charset="0"/>
              <a:buChar char="•"/>
            </a:pPr>
            <a:r>
              <a:rPr lang="en-US" sz="1800" b="1" dirty="0">
                <a:solidFill>
                  <a:schemeClr val="tx1"/>
                </a:solidFill>
                <a:latin typeface="Gill Sans MT (Headings)"/>
              </a:rPr>
              <a:t>Feedforward Network:</a:t>
            </a:r>
            <a:r>
              <a:rPr lang="en-US" sz="1800" dirty="0">
                <a:solidFill>
                  <a:schemeClr val="tx1"/>
                </a:solidFill>
                <a:latin typeface="Gill Sans MT (Headings)"/>
              </a:rPr>
              <a:t> Hidden layer with 128 units</a:t>
            </a:r>
          </a:p>
          <a:p>
            <a:pPr lvl="2">
              <a:buFont typeface="Arial" panose="020B0604020202020204" pitchFamily="34" charset="0"/>
              <a:buChar char="•"/>
            </a:pPr>
            <a:r>
              <a:rPr lang="en-US" sz="1800" b="1" dirty="0">
                <a:solidFill>
                  <a:schemeClr val="tx1"/>
                </a:solidFill>
                <a:latin typeface="Gill Sans MT (Headings)"/>
              </a:rPr>
              <a:t>Residual Connections</a:t>
            </a:r>
            <a:r>
              <a:rPr lang="en-US" sz="1800" dirty="0">
                <a:solidFill>
                  <a:schemeClr val="tx1"/>
                </a:solidFill>
                <a:latin typeface="Gill Sans MT (Headings)"/>
              </a:rPr>
              <a:t> and </a:t>
            </a:r>
            <a:r>
              <a:rPr lang="en-US" sz="1800" b="1" dirty="0">
                <a:solidFill>
                  <a:schemeClr val="tx1"/>
                </a:solidFill>
                <a:latin typeface="Gill Sans MT (Headings)"/>
              </a:rPr>
              <a:t>Layer Normalization</a:t>
            </a:r>
            <a:r>
              <a:rPr lang="en-US" sz="1800" dirty="0">
                <a:solidFill>
                  <a:schemeClr val="tx1"/>
                </a:solidFill>
                <a:latin typeface="Gill Sans MT (Headings)"/>
              </a:rPr>
              <a:t> for stable training</a:t>
            </a:r>
          </a:p>
          <a:p>
            <a:pPr lvl="2">
              <a:buFont typeface="Arial" panose="020B0604020202020204" pitchFamily="34" charset="0"/>
              <a:buChar char="•"/>
            </a:pPr>
            <a:r>
              <a:rPr lang="en-US" sz="1800" b="1" dirty="0">
                <a:solidFill>
                  <a:schemeClr val="tx1"/>
                </a:solidFill>
                <a:latin typeface="Gill Sans MT (Headings)"/>
              </a:rPr>
              <a:t>Dropout:</a:t>
            </a:r>
            <a:r>
              <a:rPr lang="en-US" sz="1800" dirty="0">
                <a:solidFill>
                  <a:schemeClr val="tx1"/>
                </a:solidFill>
                <a:latin typeface="Gill Sans MT (Headings)"/>
              </a:rPr>
              <a:t> Regularization with a rate of 0.1</a:t>
            </a:r>
          </a:p>
          <a:p>
            <a:pPr lvl="1" fontAlgn="base">
              <a:lnSpc>
                <a:spcPts val="1800"/>
              </a:lnSpc>
              <a:buFont typeface="Arial" panose="020B0604020202020204" pitchFamily="34" charset="0"/>
              <a:buChar char="•"/>
            </a:pPr>
            <a:r>
              <a:rPr lang="en-US" sz="1800" b="1" i="0" dirty="0">
                <a:solidFill>
                  <a:srgbClr val="060607"/>
                </a:solidFill>
                <a:effectLst/>
                <a:latin typeface="+mj-lt"/>
              </a:rPr>
              <a:t>GlobalAveragePooling1D: </a:t>
            </a:r>
            <a:r>
              <a:rPr lang="en-US" sz="1800" i="0" dirty="0">
                <a:solidFill>
                  <a:srgbClr val="060607"/>
                </a:solidFill>
                <a:effectLst/>
                <a:latin typeface="+mj-lt"/>
              </a:rPr>
              <a:t>Aggregates the encoded sequence into a fixed-length vector</a:t>
            </a:r>
          </a:p>
          <a:p>
            <a:pPr lvl="1" fontAlgn="base">
              <a:lnSpc>
                <a:spcPts val="1800"/>
              </a:lnSpc>
              <a:buFont typeface="Arial" panose="020B0604020202020204" pitchFamily="34" charset="0"/>
              <a:buChar char="•"/>
            </a:pPr>
            <a:r>
              <a:rPr lang="en-US" sz="1800" b="1" i="0" dirty="0">
                <a:solidFill>
                  <a:srgbClr val="060607"/>
                </a:solidFill>
                <a:effectLst/>
                <a:latin typeface="+mj-lt"/>
              </a:rPr>
              <a:t>Output</a:t>
            </a:r>
            <a:r>
              <a:rPr lang="en-US" sz="1800" b="0" i="0" dirty="0">
                <a:solidFill>
                  <a:srgbClr val="060607"/>
                </a:solidFill>
                <a:effectLst/>
                <a:latin typeface="+mj-lt"/>
              </a:rPr>
              <a:t>: [Batch Size, Sequence Length, Hidden Size]</a:t>
            </a:r>
          </a:p>
          <a:p>
            <a:pPr marL="324000" lvl="1" indent="0">
              <a:buNone/>
            </a:pPr>
            <a:endParaRPr lang="en-US" sz="2200" b="1" i="0" dirty="0">
              <a:solidFill>
                <a:srgbClr val="060607"/>
              </a:solidFill>
              <a:effectLst/>
              <a:latin typeface="+mj-lt"/>
            </a:endParaRPr>
          </a:p>
          <a:p>
            <a:pPr algn="l">
              <a:buFont typeface="Arial" panose="020B0604020202020204" pitchFamily="34" charset="0"/>
              <a:buChar char="•"/>
            </a:pPr>
            <a:endParaRPr lang="en-US" sz="2200" b="1" i="0" dirty="0">
              <a:solidFill>
                <a:srgbClr val="060607"/>
              </a:solidFill>
              <a:effectLst/>
              <a:latin typeface="+mj-lt"/>
            </a:endParaRPr>
          </a:p>
        </p:txBody>
      </p:sp>
    </p:spTree>
    <p:extLst>
      <p:ext uri="{BB962C8B-B14F-4D97-AF65-F5344CB8AC3E}">
        <p14:creationId xmlns:p14="http://schemas.microsoft.com/office/powerpoint/2010/main" val="2225880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F266C-2EA5-35BC-DB1A-B171FE0131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9B7C1-2B05-FA2F-0BBC-63DD5BF9AABE}"/>
              </a:ext>
            </a:extLst>
          </p:cNvPr>
          <p:cNvSpPr>
            <a:spLocks noGrp="1"/>
          </p:cNvSpPr>
          <p:nvPr>
            <p:ph type="title"/>
          </p:nvPr>
        </p:nvSpPr>
        <p:spPr/>
        <p:txBody>
          <a:bodyPr/>
          <a:lstStyle/>
          <a:p>
            <a:r>
              <a:rPr lang="en-US" dirty="0"/>
              <a:t>Proposed system – Fusion layer</a:t>
            </a:r>
          </a:p>
        </p:txBody>
      </p:sp>
      <p:sp>
        <p:nvSpPr>
          <p:cNvPr id="3" name="Content Placeholder 2">
            <a:extLst>
              <a:ext uri="{FF2B5EF4-FFF2-40B4-BE49-F238E27FC236}">
                <a16:creationId xmlns:a16="http://schemas.microsoft.com/office/drawing/2014/main" id="{684198CD-F322-B75E-65CC-BAEBD5C49D28}"/>
              </a:ext>
            </a:extLst>
          </p:cNvPr>
          <p:cNvSpPr>
            <a:spLocks noGrp="1"/>
          </p:cNvSpPr>
          <p:nvPr>
            <p:ph sz="half" idx="1"/>
          </p:nvPr>
        </p:nvSpPr>
        <p:spPr>
          <a:xfrm>
            <a:off x="453176" y="1572768"/>
            <a:ext cx="11287720" cy="5391471"/>
          </a:xfrm>
        </p:spPr>
        <p:txBody>
          <a:bodyPr>
            <a:normAutofit/>
          </a:bodyPr>
          <a:lstStyle/>
          <a:p>
            <a:pPr algn="l" fontAlgn="base">
              <a:lnSpc>
                <a:spcPts val="1800"/>
              </a:lnSpc>
            </a:pPr>
            <a:r>
              <a:rPr lang="en-US" sz="2000" b="1" i="0" dirty="0">
                <a:solidFill>
                  <a:srgbClr val="060607"/>
                </a:solidFill>
                <a:effectLst/>
                <a:latin typeface="+mj-lt"/>
              </a:rPr>
              <a:t>Objective</a:t>
            </a:r>
            <a:r>
              <a:rPr lang="en-US" sz="2000" b="0" i="0" dirty="0">
                <a:solidFill>
                  <a:srgbClr val="060607"/>
                </a:solidFill>
                <a:effectLst/>
                <a:latin typeface="+mj-lt"/>
              </a:rPr>
              <a:t>: </a:t>
            </a:r>
          </a:p>
          <a:p>
            <a:pPr lvl="1" fontAlgn="base">
              <a:lnSpc>
                <a:spcPts val="1800"/>
              </a:lnSpc>
              <a:buFont typeface="Arial" panose="020B0604020202020204" pitchFamily="34" charset="0"/>
              <a:buChar char="•"/>
            </a:pPr>
            <a:r>
              <a:rPr lang="en-US" sz="1800" b="0" i="0" dirty="0">
                <a:solidFill>
                  <a:srgbClr val="060607"/>
                </a:solidFill>
                <a:effectLst/>
                <a:latin typeface="+mj-lt"/>
              </a:rPr>
              <a:t>Combine the outputs of the CNN and Transformer modules to leverage both spatial and temporal features.</a:t>
            </a:r>
          </a:p>
          <a:p>
            <a:pPr algn="l" fontAlgn="base">
              <a:lnSpc>
                <a:spcPts val="1800"/>
              </a:lnSpc>
            </a:pPr>
            <a:r>
              <a:rPr lang="en-US" sz="2000" b="1" i="0" dirty="0">
                <a:solidFill>
                  <a:srgbClr val="060607"/>
                </a:solidFill>
                <a:effectLst/>
                <a:latin typeface="+mj-lt"/>
              </a:rPr>
              <a:t>Approach</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1" i="0" dirty="0">
                <a:solidFill>
                  <a:srgbClr val="060607"/>
                </a:solidFill>
                <a:effectLst/>
                <a:latin typeface="+mj-lt"/>
              </a:rPr>
              <a:t>Concatenation</a:t>
            </a:r>
            <a:r>
              <a:rPr lang="en-US" sz="1800" b="0" i="0" dirty="0">
                <a:solidFill>
                  <a:srgbClr val="060607"/>
                </a:solidFill>
                <a:effectLst/>
                <a:latin typeface="+mj-lt"/>
              </a:rPr>
              <a:t>: Concatenate the flattened output of the CNN module and the output of the Transformer module.</a:t>
            </a:r>
          </a:p>
          <a:p>
            <a:pPr lvl="1" fontAlgn="base">
              <a:lnSpc>
                <a:spcPts val="1800"/>
              </a:lnSpc>
              <a:buFont typeface="Arial" panose="020B0604020202020204" pitchFamily="34" charset="0"/>
              <a:buChar char="•"/>
            </a:pPr>
            <a:r>
              <a:rPr lang="en-US" sz="1800" b="1" i="0" dirty="0">
                <a:solidFill>
                  <a:srgbClr val="060607"/>
                </a:solidFill>
                <a:effectLst/>
                <a:latin typeface="+mj-lt"/>
              </a:rPr>
              <a:t>Dense Layer 1</a:t>
            </a:r>
            <a:r>
              <a:rPr lang="en-US" sz="1800" b="0" i="0" dirty="0">
                <a:solidFill>
                  <a:srgbClr val="060607"/>
                </a:solidFill>
                <a:effectLst/>
                <a:latin typeface="+mj-lt"/>
              </a:rPr>
              <a:t>: Fully connected layer with </a:t>
            </a:r>
            <a:r>
              <a:rPr lang="en-US" sz="1800" dirty="0">
                <a:solidFill>
                  <a:srgbClr val="060607"/>
                </a:solidFill>
                <a:latin typeface="+mj-lt"/>
              </a:rPr>
              <a:t>128</a:t>
            </a:r>
            <a:r>
              <a:rPr lang="en-US" sz="1800" b="0" i="0" dirty="0">
                <a:solidFill>
                  <a:srgbClr val="060607"/>
                </a:solidFill>
                <a:effectLst/>
                <a:latin typeface="+mj-lt"/>
              </a:rPr>
              <a:t> units and </a:t>
            </a:r>
            <a:r>
              <a:rPr lang="en-US" sz="1800" b="0" i="0" dirty="0" err="1">
                <a:solidFill>
                  <a:srgbClr val="060607"/>
                </a:solidFill>
                <a:effectLst/>
                <a:latin typeface="+mj-lt"/>
              </a:rPr>
              <a:t>ReLU</a:t>
            </a:r>
            <a:r>
              <a:rPr lang="en-US" sz="1800" b="0" i="0" dirty="0">
                <a:solidFill>
                  <a:srgbClr val="060607"/>
                </a:solidFill>
                <a:effectLst/>
                <a:latin typeface="+mj-lt"/>
              </a:rPr>
              <a:t> activation.</a:t>
            </a:r>
          </a:p>
          <a:p>
            <a:pPr lvl="1" fontAlgn="base">
              <a:lnSpc>
                <a:spcPts val="1800"/>
              </a:lnSpc>
              <a:buFont typeface="Arial" panose="020B0604020202020204" pitchFamily="34" charset="0"/>
              <a:buChar char="•"/>
            </a:pPr>
            <a:r>
              <a:rPr lang="en-US" sz="1800" b="1" i="0" dirty="0">
                <a:solidFill>
                  <a:srgbClr val="060607"/>
                </a:solidFill>
                <a:effectLst/>
                <a:latin typeface="+mj-lt"/>
              </a:rPr>
              <a:t>Dropout </a:t>
            </a:r>
            <a:r>
              <a:rPr lang="en-US" sz="1800" b="0" i="0" dirty="0">
                <a:solidFill>
                  <a:srgbClr val="060607"/>
                </a:solidFill>
                <a:effectLst/>
                <a:latin typeface="+mj-lt"/>
              </a:rPr>
              <a:t>: Apply dropout with a rate of 0.2 to prevent overfitting.</a:t>
            </a:r>
          </a:p>
          <a:p>
            <a:pPr lvl="1" fontAlgn="base">
              <a:lnSpc>
                <a:spcPts val="1800"/>
              </a:lnSpc>
              <a:buFont typeface="Arial" panose="020B0604020202020204" pitchFamily="34" charset="0"/>
              <a:buChar char="•"/>
            </a:pPr>
            <a:r>
              <a:rPr lang="en-US" sz="1800" b="1" i="0" dirty="0">
                <a:solidFill>
                  <a:srgbClr val="060607"/>
                </a:solidFill>
                <a:effectLst/>
                <a:latin typeface="+mj-lt"/>
              </a:rPr>
              <a:t>Dense Layer 2 </a:t>
            </a:r>
            <a:r>
              <a:rPr lang="en-US" sz="1800" b="0" i="0" dirty="0">
                <a:solidFill>
                  <a:srgbClr val="060607"/>
                </a:solidFill>
                <a:effectLst/>
                <a:latin typeface="+mj-lt"/>
              </a:rPr>
              <a:t>: Fully connected layer with 64 units and </a:t>
            </a:r>
            <a:r>
              <a:rPr lang="en-US" sz="1800" b="0" i="0" dirty="0" err="1">
                <a:solidFill>
                  <a:srgbClr val="060607"/>
                </a:solidFill>
                <a:effectLst/>
                <a:latin typeface="+mj-lt"/>
              </a:rPr>
              <a:t>ReLU</a:t>
            </a:r>
            <a:r>
              <a:rPr lang="en-US" sz="1800" b="0" i="0" dirty="0">
                <a:solidFill>
                  <a:srgbClr val="060607"/>
                </a:solidFill>
                <a:effectLst/>
                <a:latin typeface="+mj-lt"/>
              </a:rPr>
              <a:t> activation.</a:t>
            </a:r>
          </a:p>
          <a:p>
            <a:pPr lvl="1" fontAlgn="base">
              <a:lnSpc>
                <a:spcPts val="1800"/>
              </a:lnSpc>
              <a:buFont typeface="Arial" panose="020B0604020202020204" pitchFamily="34" charset="0"/>
              <a:buChar char="•"/>
            </a:pPr>
            <a:r>
              <a:rPr lang="en-US" sz="1800" b="1" i="0" dirty="0">
                <a:solidFill>
                  <a:srgbClr val="060607"/>
                </a:solidFill>
                <a:effectLst/>
                <a:latin typeface="+mj-lt"/>
              </a:rPr>
              <a:t>Output Layer </a:t>
            </a:r>
            <a:r>
              <a:rPr lang="en-US" sz="1800" b="0" i="0" dirty="0">
                <a:solidFill>
                  <a:srgbClr val="060607"/>
                </a:solidFill>
                <a:effectLst/>
                <a:latin typeface="+mj-lt"/>
              </a:rPr>
              <a:t>: Fully connected layer with sigmoid activation for classification.</a:t>
            </a:r>
          </a:p>
          <a:p>
            <a:pPr algn="l" fontAlgn="base">
              <a:lnSpc>
                <a:spcPts val="1800"/>
              </a:lnSpc>
            </a:pPr>
            <a:r>
              <a:rPr lang="en-US" sz="2000" b="1" i="0" dirty="0">
                <a:solidFill>
                  <a:srgbClr val="060607"/>
                </a:solidFill>
                <a:effectLst/>
                <a:latin typeface="+mj-lt"/>
              </a:rPr>
              <a:t>Advantages</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0" i="0" dirty="0">
                <a:solidFill>
                  <a:srgbClr val="060607"/>
                </a:solidFill>
                <a:effectLst/>
                <a:latin typeface="+mj-lt"/>
              </a:rPr>
              <a:t>Integrates spatial and temporal features for comprehensive analysis.</a:t>
            </a:r>
          </a:p>
          <a:p>
            <a:pPr lvl="1" fontAlgn="base">
              <a:lnSpc>
                <a:spcPts val="1800"/>
              </a:lnSpc>
              <a:buFont typeface="Arial" panose="020B0604020202020204" pitchFamily="34" charset="0"/>
              <a:buChar char="•"/>
            </a:pPr>
            <a:r>
              <a:rPr lang="en-US" sz="1800" b="0" i="0" dirty="0">
                <a:solidFill>
                  <a:srgbClr val="060607"/>
                </a:solidFill>
                <a:effectLst/>
                <a:latin typeface="+mj-lt"/>
              </a:rPr>
              <a:t>Enhances model performance and robustness.</a:t>
            </a:r>
          </a:p>
        </p:txBody>
      </p:sp>
    </p:spTree>
    <p:extLst>
      <p:ext uri="{BB962C8B-B14F-4D97-AF65-F5344CB8AC3E}">
        <p14:creationId xmlns:p14="http://schemas.microsoft.com/office/powerpoint/2010/main" val="396589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D1DA0-D6AE-A2D2-BFB6-F800064DB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8DE21-62B8-E6BA-4EDF-C618B1BFD111}"/>
              </a:ext>
            </a:extLst>
          </p:cNvPr>
          <p:cNvSpPr>
            <a:spLocks noGrp="1"/>
          </p:cNvSpPr>
          <p:nvPr>
            <p:ph type="title"/>
          </p:nvPr>
        </p:nvSpPr>
        <p:spPr/>
        <p:txBody>
          <a:bodyPr/>
          <a:lstStyle/>
          <a:p>
            <a:r>
              <a:rPr lang="en-US" dirty="0"/>
              <a:t>Proposed system – Classification layer</a:t>
            </a:r>
          </a:p>
        </p:txBody>
      </p:sp>
      <p:sp>
        <p:nvSpPr>
          <p:cNvPr id="3" name="Content Placeholder 2">
            <a:extLst>
              <a:ext uri="{FF2B5EF4-FFF2-40B4-BE49-F238E27FC236}">
                <a16:creationId xmlns:a16="http://schemas.microsoft.com/office/drawing/2014/main" id="{92F2189E-9284-6C1D-420B-4F5471982075}"/>
              </a:ext>
            </a:extLst>
          </p:cNvPr>
          <p:cNvSpPr>
            <a:spLocks noGrp="1"/>
          </p:cNvSpPr>
          <p:nvPr>
            <p:ph sz="half" idx="1"/>
          </p:nvPr>
        </p:nvSpPr>
        <p:spPr>
          <a:xfrm>
            <a:off x="453176" y="1572768"/>
            <a:ext cx="11287720" cy="5391471"/>
          </a:xfrm>
        </p:spPr>
        <p:txBody>
          <a:bodyPr>
            <a:normAutofit/>
          </a:bodyPr>
          <a:lstStyle/>
          <a:p>
            <a:pPr algn="l" fontAlgn="base">
              <a:lnSpc>
                <a:spcPts val="1800"/>
              </a:lnSpc>
            </a:pPr>
            <a:r>
              <a:rPr lang="en-US" sz="2000" b="1" i="0" dirty="0">
                <a:solidFill>
                  <a:srgbClr val="060607"/>
                </a:solidFill>
                <a:effectLst/>
                <a:latin typeface="+mj-lt"/>
              </a:rPr>
              <a:t>Objective</a:t>
            </a:r>
            <a:r>
              <a:rPr lang="en-US" sz="2000" b="0" i="0" dirty="0">
                <a:solidFill>
                  <a:srgbClr val="060607"/>
                </a:solidFill>
                <a:effectLst/>
                <a:latin typeface="+mj-lt"/>
              </a:rPr>
              <a:t>: Classify EEG signals in real-time to detect cybersickness.</a:t>
            </a:r>
          </a:p>
          <a:p>
            <a:pPr marL="0" indent="0" algn="l" fontAlgn="base">
              <a:lnSpc>
                <a:spcPts val="1800"/>
              </a:lnSpc>
              <a:buNone/>
            </a:pPr>
            <a:endParaRPr lang="en-US" sz="2000" b="0" i="0" dirty="0">
              <a:solidFill>
                <a:srgbClr val="060607"/>
              </a:solidFill>
              <a:effectLst/>
              <a:latin typeface="+mj-lt"/>
            </a:endParaRPr>
          </a:p>
          <a:p>
            <a:pPr algn="l" fontAlgn="base">
              <a:lnSpc>
                <a:spcPts val="1800"/>
              </a:lnSpc>
            </a:pPr>
            <a:r>
              <a:rPr lang="en-US" sz="2000" b="1" i="0" dirty="0">
                <a:solidFill>
                  <a:srgbClr val="060607"/>
                </a:solidFill>
                <a:effectLst/>
                <a:latin typeface="+mj-lt"/>
              </a:rPr>
              <a:t>Approach</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1" i="0" dirty="0">
                <a:solidFill>
                  <a:srgbClr val="060607"/>
                </a:solidFill>
                <a:effectLst/>
                <a:latin typeface="+mj-lt"/>
              </a:rPr>
              <a:t>Real-Time Processing</a:t>
            </a:r>
            <a:r>
              <a:rPr lang="en-US" sz="1800" b="0" i="0" dirty="0">
                <a:solidFill>
                  <a:srgbClr val="060607"/>
                </a:solidFill>
                <a:effectLst/>
                <a:latin typeface="+mj-lt"/>
              </a:rPr>
              <a:t>: Use sliding windows to process EEG data in real-time.</a:t>
            </a:r>
          </a:p>
          <a:p>
            <a:pPr lvl="1" fontAlgn="base">
              <a:lnSpc>
                <a:spcPts val="1800"/>
              </a:lnSpc>
              <a:buFont typeface="Arial" panose="020B0604020202020204" pitchFamily="34" charset="0"/>
              <a:buChar char="•"/>
            </a:pPr>
            <a:r>
              <a:rPr lang="en-US" sz="1800" b="1" i="0" dirty="0">
                <a:solidFill>
                  <a:srgbClr val="060607"/>
                </a:solidFill>
                <a:effectLst/>
                <a:latin typeface="+mj-lt"/>
              </a:rPr>
              <a:t>Evaluation Metrics</a:t>
            </a:r>
            <a:r>
              <a:rPr lang="en-US" sz="1800" b="0" i="0" dirty="0">
                <a:solidFill>
                  <a:srgbClr val="060607"/>
                </a:solidFill>
                <a:effectLst/>
                <a:latin typeface="+mj-lt"/>
              </a:rPr>
              <a:t>: Accuracy, precision, recall, and F1-score for classification performance.</a:t>
            </a:r>
          </a:p>
          <a:p>
            <a:pPr lvl="1" fontAlgn="base">
              <a:lnSpc>
                <a:spcPts val="1800"/>
              </a:lnSpc>
              <a:buFont typeface="Arial" panose="020B0604020202020204" pitchFamily="34" charset="0"/>
              <a:buChar char="•"/>
            </a:pPr>
            <a:r>
              <a:rPr lang="en-US" sz="1800" b="1" i="0" dirty="0">
                <a:solidFill>
                  <a:srgbClr val="060607"/>
                </a:solidFill>
                <a:effectLst/>
                <a:latin typeface="+mj-lt"/>
              </a:rPr>
              <a:t>Attention Visualization</a:t>
            </a:r>
            <a:r>
              <a:rPr lang="en-US" sz="1800" b="0" i="0" dirty="0">
                <a:solidFill>
                  <a:srgbClr val="060607"/>
                </a:solidFill>
                <a:effectLst/>
                <a:latin typeface="+mj-lt"/>
              </a:rPr>
              <a:t>: Visualize attention weights to interpret model behavior.</a:t>
            </a:r>
          </a:p>
          <a:p>
            <a:pPr algn="l" fontAlgn="base">
              <a:lnSpc>
                <a:spcPts val="1800"/>
              </a:lnSpc>
            </a:pPr>
            <a:endParaRPr lang="en-US" sz="2000" b="0" i="0" dirty="0">
              <a:solidFill>
                <a:srgbClr val="060607"/>
              </a:solidFill>
              <a:effectLst/>
              <a:latin typeface="+mj-lt"/>
            </a:endParaRPr>
          </a:p>
        </p:txBody>
      </p:sp>
    </p:spTree>
    <p:extLst>
      <p:ext uri="{BB962C8B-B14F-4D97-AF65-F5344CB8AC3E}">
        <p14:creationId xmlns:p14="http://schemas.microsoft.com/office/powerpoint/2010/main" val="351876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EC89-C720-C219-3DFC-C8440E19D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65668-D1EF-102A-BE51-7E18E5DB961A}"/>
              </a:ext>
            </a:extLst>
          </p:cNvPr>
          <p:cNvSpPr>
            <a:spLocks noGrp="1"/>
          </p:cNvSpPr>
          <p:nvPr>
            <p:ph type="title"/>
          </p:nvPr>
        </p:nvSpPr>
        <p:spPr>
          <a:xfrm>
            <a:off x="581193" y="729658"/>
            <a:ext cx="11029616" cy="988332"/>
          </a:xfrm>
        </p:spPr>
        <p:txBody>
          <a:bodyPr anchor="b">
            <a:normAutofit/>
          </a:bodyPr>
          <a:lstStyle/>
          <a:p>
            <a:r>
              <a:rPr lang="en-US" dirty="0"/>
              <a:t>IMPLEMENTATION – time series plot</a:t>
            </a:r>
          </a:p>
        </p:txBody>
      </p:sp>
      <p:pic>
        <p:nvPicPr>
          <p:cNvPr id="5122" name="Picture 2">
            <a:extLst>
              <a:ext uri="{FF2B5EF4-FFF2-40B4-BE49-F238E27FC236}">
                <a16:creationId xmlns:a16="http://schemas.microsoft.com/office/drawing/2014/main" id="{EBD677BE-512F-24C0-1090-0E0200CB440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3888" y="1933858"/>
            <a:ext cx="5768432" cy="4802221"/>
          </a:xfrm>
          <a:prstGeom prst="rect">
            <a:avLst/>
          </a:prstGeom>
          <a:solidFill>
            <a:srgbClr val="FFFFFF"/>
          </a:solidFill>
        </p:spPr>
      </p:pic>
      <p:pic>
        <p:nvPicPr>
          <p:cNvPr id="4" name="Picture 2">
            <a:extLst>
              <a:ext uri="{FF2B5EF4-FFF2-40B4-BE49-F238E27FC236}">
                <a16:creationId xmlns:a16="http://schemas.microsoft.com/office/drawing/2014/main" id="{2336E065-2534-B96D-5037-5C018F1D9282}"/>
              </a:ext>
            </a:extLst>
          </p:cNvPr>
          <p:cNvPicPr>
            <a:picLocks noChangeAspect="1" noChangeArrowheads="1"/>
          </p:cNvPicPr>
          <p:nvPr/>
        </p:nvPicPr>
        <p:blipFill>
          <a:blip r:embed="rId3"/>
          <a:srcRect/>
          <a:stretch/>
        </p:blipFill>
        <p:spPr bwMode="auto">
          <a:xfrm>
            <a:off x="6239992" y="1886410"/>
            <a:ext cx="5762664" cy="4802220"/>
          </a:xfrm>
          <a:prstGeom prst="rect">
            <a:avLst/>
          </a:prstGeom>
          <a:solidFill>
            <a:srgbClr val="FFFFFF"/>
          </a:solidFill>
        </p:spPr>
      </p:pic>
    </p:spTree>
    <p:extLst>
      <p:ext uri="{BB962C8B-B14F-4D97-AF65-F5344CB8AC3E}">
        <p14:creationId xmlns:p14="http://schemas.microsoft.com/office/powerpoint/2010/main" val="1585410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83998-B88C-86CF-89D9-2DA636BDE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5A125-F8A8-EFD5-245F-FF040C6D4757}"/>
              </a:ext>
            </a:extLst>
          </p:cNvPr>
          <p:cNvSpPr>
            <a:spLocks noGrp="1"/>
          </p:cNvSpPr>
          <p:nvPr>
            <p:ph type="title"/>
          </p:nvPr>
        </p:nvSpPr>
        <p:spPr>
          <a:xfrm>
            <a:off x="581193" y="729658"/>
            <a:ext cx="11029616" cy="988332"/>
          </a:xfrm>
        </p:spPr>
        <p:txBody>
          <a:bodyPr anchor="b">
            <a:normAutofit/>
          </a:bodyPr>
          <a:lstStyle/>
          <a:p>
            <a:r>
              <a:rPr lang="en-US" dirty="0"/>
              <a:t>IMPLEMENTATION – time series PLOT INFERENCE</a:t>
            </a:r>
          </a:p>
        </p:txBody>
      </p:sp>
      <p:sp>
        <p:nvSpPr>
          <p:cNvPr id="3" name="Content Placeholder 2">
            <a:extLst>
              <a:ext uri="{FF2B5EF4-FFF2-40B4-BE49-F238E27FC236}">
                <a16:creationId xmlns:a16="http://schemas.microsoft.com/office/drawing/2014/main" id="{F422861E-1981-A8F7-2D55-485A649C82CA}"/>
              </a:ext>
            </a:extLst>
          </p:cNvPr>
          <p:cNvSpPr>
            <a:spLocks noGrp="1"/>
          </p:cNvSpPr>
          <p:nvPr>
            <p:ph sz="half" idx="1"/>
          </p:nvPr>
        </p:nvSpPr>
        <p:spPr>
          <a:xfrm>
            <a:off x="581193" y="2228002"/>
            <a:ext cx="11029616" cy="4162637"/>
          </a:xfrm>
        </p:spPr>
        <p:txBody>
          <a:bodyPr anchor="ctr">
            <a:normAutofit/>
          </a:bodyPr>
          <a:lstStyle/>
          <a:p>
            <a:r>
              <a:rPr lang="en-US" sz="2400" b="1" dirty="0"/>
              <a:t>Key Differences in EEG Signals:</a:t>
            </a:r>
          </a:p>
          <a:p>
            <a:pPr lvl="1">
              <a:buFont typeface="+mj-lt"/>
              <a:buAutoNum type="arabicPeriod"/>
            </a:pPr>
            <a:r>
              <a:rPr lang="en-US" sz="2000" b="1" dirty="0"/>
              <a:t>Variability</a:t>
            </a:r>
            <a:r>
              <a:rPr lang="en-US" sz="2000" dirty="0"/>
              <a:t>: </a:t>
            </a:r>
            <a:r>
              <a:rPr lang="en-US" sz="2000" dirty="0" err="1"/>
              <a:t>Cybersick</a:t>
            </a:r>
            <a:r>
              <a:rPr lang="en-US" sz="2000" dirty="0"/>
              <a:t> EEG has higher fluctuations, while normal EEG is more stable.</a:t>
            </a:r>
          </a:p>
          <a:p>
            <a:pPr lvl="1">
              <a:buFont typeface="+mj-lt"/>
              <a:buAutoNum type="arabicPeriod"/>
            </a:pPr>
            <a:r>
              <a:rPr lang="en-US" sz="2000" b="1" dirty="0"/>
              <a:t>Spikes &amp; Artifacts</a:t>
            </a:r>
            <a:r>
              <a:rPr lang="en-US" sz="2000" dirty="0"/>
              <a:t>: More frequent and larger spikes in </a:t>
            </a:r>
            <a:r>
              <a:rPr lang="en-US" sz="2000" dirty="0" err="1"/>
              <a:t>cybersick</a:t>
            </a:r>
            <a:r>
              <a:rPr lang="en-US" sz="2000" dirty="0"/>
              <a:t> EEG.</a:t>
            </a:r>
          </a:p>
          <a:p>
            <a:pPr lvl="1">
              <a:buFont typeface="+mj-lt"/>
              <a:buAutoNum type="arabicPeriod"/>
            </a:pPr>
            <a:r>
              <a:rPr lang="en-US" sz="2000" b="1" dirty="0"/>
              <a:t>Noise &amp; Amplitude</a:t>
            </a:r>
            <a:r>
              <a:rPr lang="en-US" sz="2000" dirty="0"/>
              <a:t>: </a:t>
            </a:r>
            <a:r>
              <a:rPr lang="en-US" sz="2000" dirty="0" err="1"/>
              <a:t>Cybersick</a:t>
            </a:r>
            <a:r>
              <a:rPr lang="en-US" sz="2000" dirty="0"/>
              <a:t> EEG shows higher baseline noise and amplitude.</a:t>
            </a:r>
          </a:p>
          <a:p>
            <a:pPr lvl="1">
              <a:buFont typeface="+mj-lt"/>
              <a:buAutoNum type="arabicPeriod"/>
            </a:pPr>
            <a:r>
              <a:rPr lang="en-US" sz="2000" b="1" dirty="0"/>
              <a:t>Drift</a:t>
            </a:r>
            <a:r>
              <a:rPr lang="en-US" sz="2000" dirty="0"/>
              <a:t>: </a:t>
            </a:r>
            <a:r>
              <a:rPr lang="en-US" sz="2000" dirty="0" err="1"/>
              <a:t>Cybersick</a:t>
            </a:r>
            <a:r>
              <a:rPr lang="en-US" sz="2000" dirty="0"/>
              <a:t> EEG has noticeable low-frequency drifts; normal EEG remains consistent.</a:t>
            </a:r>
          </a:p>
          <a:p>
            <a:pPr fontAlgn="base"/>
            <a:endParaRPr lang="en-US" b="0" i="0" dirty="0">
              <a:effectLst/>
            </a:endParaRPr>
          </a:p>
        </p:txBody>
      </p:sp>
    </p:spTree>
    <p:extLst>
      <p:ext uri="{BB962C8B-B14F-4D97-AF65-F5344CB8AC3E}">
        <p14:creationId xmlns:p14="http://schemas.microsoft.com/office/powerpoint/2010/main" val="3187769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EA094-F7B7-69FC-735C-D552D89BABA0}"/>
              </a:ext>
            </a:extLst>
          </p:cNvPr>
          <p:cNvSpPr>
            <a:spLocks noGrp="1"/>
          </p:cNvSpPr>
          <p:nvPr>
            <p:ph type="title"/>
          </p:nvPr>
        </p:nvSpPr>
        <p:spPr/>
        <p:txBody>
          <a:bodyPr/>
          <a:lstStyle/>
          <a:p>
            <a:br>
              <a:rPr lang="en-US" dirty="0"/>
            </a:br>
            <a:r>
              <a:rPr lang="en-US" dirty="0"/>
              <a:t>INTRODUCTION</a:t>
            </a:r>
          </a:p>
        </p:txBody>
      </p:sp>
      <p:sp>
        <p:nvSpPr>
          <p:cNvPr id="3" name="Content Placeholder 2">
            <a:extLst>
              <a:ext uri="{FF2B5EF4-FFF2-40B4-BE49-F238E27FC236}">
                <a16:creationId xmlns:a16="http://schemas.microsoft.com/office/drawing/2014/main" id="{3FCE2123-4B06-5C9B-4439-FE9A244E3F4F}"/>
              </a:ext>
            </a:extLst>
          </p:cNvPr>
          <p:cNvSpPr>
            <a:spLocks noGrp="1"/>
          </p:cNvSpPr>
          <p:nvPr>
            <p:ph sz="half" idx="1"/>
          </p:nvPr>
        </p:nvSpPr>
        <p:spPr>
          <a:xfrm>
            <a:off x="581193" y="2316382"/>
            <a:ext cx="11029616" cy="4453127"/>
          </a:xfrm>
        </p:spPr>
        <p:txBody>
          <a:bodyPr>
            <a:normAutofit/>
          </a:bodyPr>
          <a:lstStyle/>
          <a:p>
            <a:pPr algn="just"/>
            <a:r>
              <a:rPr lang="en-US" sz="2400" b="1" dirty="0">
                <a:solidFill>
                  <a:schemeClr val="tx1"/>
                </a:solidFill>
              </a:rPr>
              <a:t>Background</a:t>
            </a:r>
          </a:p>
          <a:p>
            <a:pPr marL="324000" lvl="1" indent="0" algn="just">
              <a:buNone/>
            </a:pPr>
            <a:r>
              <a:rPr lang="en-US" sz="2400" dirty="0">
                <a:solidFill>
                  <a:schemeClr val="tx1"/>
                </a:solidFill>
                <a:latin typeface="Arabic Typesetting" panose="03020402040406030203" pitchFamily="66" charset="-78"/>
                <a:cs typeface="Arabic Typesetting" panose="03020402040406030203" pitchFamily="66" charset="-78"/>
              </a:rPr>
              <a:t>Cybersickness is a common and debilitating issue in Virtual Reality (VR) environments, characterized by symptoms such as nausea, dizziness, and disorientation. These symptoms can significantly hinder the user experience, limiting the potential of VR applications.</a:t>
            </a:r>
            <a:endParaRPr lang="en-US" sz="2400" dirty="0">
              <a:solidFill>
                <a:schemeClr val="tx1"/>
              </a:solidFill>
            </a:endParaRPr>
          </a:p>
          <a:p>
            <a:pPr algn="just"/>
            <a:r>
              <a:rPr lang="en-US" sz="2400" b="1" dirty="0">
                <a:solidFill>
                  <a:schemeClr val="tx1"/>
                </a:solidFill>
              </a:rPr>
              <a:t>The Challenge</a:t>
            </a:r>
          </a:p>
          <a:p>
            <a:pPr lvl="1" algn="just">
              <a:buFont typeface="Arial" panose="020B0604020202020204" pitchFamily="34" charset="0"/>
              <a:buChar char="•"/>
            </a:pPr>
            <a:r>
              <a:rPr lang="en-US" sz="2400" dirty="0">
                <a:solidFill>
                  <a:schemeClr val="tx1"/>
                </a:solidFill>
                <a:latin typeface="Arabic Typesetting" panose="03020402040406030203" pitchFamily="66" charset="-78"/>
                <a:cs typeface="Arabic Typesetting" panose="03020402040406030203" pitchFamily="66" charset="-78"/>
              </a:rPr>
              <a:t>Reliance on Subjective Assessments: Self-reported questionnaires, which are inconsistent, delayed, and unsuitable</a:t>
            </a:r>
          </a:p>
          <a:p>
            <a:pPr lvl="1" algn="just">
              <a:buFont typeface="Arial" panose="020B0604020202020204" pitchFamily="34" charset="0"/>
              <a:buChar char="•"/>
            </a:pPr>
            <a:r>
              <a:rPr lang="en-US" sz="2400" dirty="0">
                <a:solidFill>
                  <a:schemeClr val="tx1"/>
                </a:solidFill>
                <a:latin typeface="Arabic Typesetting" panose="03020402040406030203" pitchFamily="66" charset="-78"/>
                <a:cs typeface="Arabic Typesetting" panose="03020402040406030203" pitchFamily="66" charset="-78"/>
              </a:rPr>
              <a:t>Limited Use of EEG in Real-Time Detection: Prior models lack temporal modeling and are not optimized for live classification.</a:t>
            </a:r>
          </a:p>
          <a:p>
            <a:pPr lvl="1" algn="just"/>
            <a:endParaRPr lang="en-US" sz="2200" dirty="0">
              <a:solidFill>
                <a:schemeClr val="tx1"/>
              </a:solidFill>
            </a:endParaRPr>
          </a:p>
        </p:txBody>
      </p:sp>
    </p:spTree>
    <p:extLst>
      <p:ext uri="{BB962C8B-B14F-4D97-AF65-F5344CB8AC3E}">
        <p14:creationId xmlns:p14="http://schemas.microsoft.com/office/powerpoint/2010/main" val="1535554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02A37-A644-B89B-C8E8-05482328EB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599F8-8C39-0D04-DB05-B5119DE89ADE}"/>
              </a:ext>
            </a:extLst>
          </p:cNvPr>
          <p:cNvSpPr>
            <a:spLocks noGrp="1"/>
          </p:cNvSpPr>
          <p:nvPr>
            <p:ph type="title"/>
          </p:nvPr>
        </p:nvSpPr>
        <p:spPr>
          <a:xfrm>
            <a:off x="581193" y="729658"/>
            <a:ext cx="11029616" cy="988332"/>
          </a:xfrm>
        </p:spPr>
        <p:txBody>
          <a:bodyPr anchor="b">
            <a:normAutofit/>
          </a:bodyPr>
          <a:lstStyle/>
          <a:p>
            <a:r>
              <a:rPr lang="en-US" dirty="0"/>
              <a:t>IMPLEMENTATION – SPECTOGRAM  VISUALITION</a:t>
            </a:r>
          </a:p>
        </p:txBody>
      </p:sp>
      <p:pic>
        <p:nvPicPr>
          <p:cNvPr id="6146" name="Picture 2">
            <a:extLst>
              <a:ext uri="{FF2B5EF4-FFF2-40B4-BE49-F238E27FC236}">
                <a16:creationId xmlns:a16="http://schemas.microsoft.com/office/drawing/2014/main" id="{0E33FD98-F060-2E71-C01D-32EC24667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980" y="1919936"/>
            <a:ext cx="5438145" cy="314769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9706DB5F-EAB7-A74C-F047-00ACCE39D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664" y="1877784"/>
            <a:ext cx="5438145" cy="31593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7">
            <a:extLst>
              <a:ext uri="{FF2B5EF4-FFF2-40B4-BE49-F238E27FC236}">
                <a16:creationId xmlns:a16="http://schemas.microsoft.com/office/drawing/2014/main" id="{A5CC32B3-EF61-6964-8F90-677AF43E2D38}"/>
              </a:ext>
            </a:extLst>
          </p:cNvPr>
          <p:cNvSpPr>
            <a:spLocks noChangeArrowheads="1"/>
          </p:cNvSpPr>
          <p:nvPr/>
        </p:nvSpPr>
        <p:spPr bwMode="auto">
          <a:xfrm>
            <a:off x="528320" y="4929416"/>
            <a:ext cx="115316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1) Power Distribution</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Clr>
                <a:srgbClr val="0070C0"/>
              </a:buClr>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 Both spectrograms show power concentrated in lower frequencies (~0-30 Hz), typical for EEG signals.</a:t>
            </a:r>
          </a:p>
          <a:p>
            <a:pPr lvl="1" defTabSz="914400" eaLnBrk="0" fontAlgn="base" hangingPunct="0">
              <a:spcBef>
                <a:spcPct val="0"/>
              </a:spcBef>
              <a:spcAft>
                <a:spcPct val="0"/>
              </a:spcAft>
              <a:buClr>
                <a:srgbClr val="0070C0"/>
              </a:buClr>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 The cyber-sick condition exhibits </a:t>
            </a:r>
            <a:r>
              <a:rPr kumimoji="0" lang="en-US" altLang="en-US" sz="1400" b="1" i="0" u="none" strike="noStrike" cap="none" normalizeH="0" baseline="0" dirty="0">
                <a:ln>
                  <a:noFill/>
                </a:ln>
                <a:solidFill>
                  <a:schemeClr val="tx1"/>
                </a:solidFill>
                <a:effectLst/>
                <a:latin typeface="Arial" panose="020B0604020202020204" pitchFamily="34" charset="0"/>
              </a:rPr>
              <a:t>slightly lower power in the low-frequency range</a:t>
            </a:r>
            <a:r>
              <a:rPr kumimoji="0" lang="en-US" altLang="en-US" sz="1400" b="0" i="0" u="none" strike="noStrike" cap="none" normalizeH="0" baseline="0" dirty="0">
                <a:ln>
                  <a:noFill/>
                </a:ln>
                <a:solidFill>
                  <a:schemeClr val="tx1"/>
                </a:solidFill>
                <a:effectLst/>
                <a:latin typeface="Arial" panose="020B0604020202020204" pitchFamily="34" charset="0"/>
              </a:rPr>
              <a:t>, which might indicate altered neural activity.</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latin typeface="Arial" panose="020B0604020202020204" pitchFamily="34" charset="0"/>
              </a:rPr>
              <a:t>2) Temporal Variations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Clr>
                <a:srgbClr val="0070C0"/>
              </a:buClr>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 The normal spectrogram appears more </a:t>
            </a:r>
            <a:r>
              <a:rPr kumimoji="0" lang="en-US" altLang="en-US" sz="1400" b="1" i="0" u="none" strike="noStrike" cap="none" normalizeH="0" baseline="0" dirty="0">
                <a:ln>
                  <a:noFill/>
                </a:ln>
                <a:solidFill>
                  <a:schemeClr val="tx1"/>
                </a:solidFill>
                <a:effectLst/>
                <a:latin typeface="Arial" panose="020B0604020202020204" pitchFamily="34" charset="0"/>
              </a:rPr>
              <a:t>consistent</a:t>
            </a:r>
            <a:r>
              <a:rPr kumimoji="0" lang="en-US" altLang="en-US" sz="1400" b="0" i="0" u="none" strike="noStrike" cap="none" normalizeH="0" baseline="0" dirty="0">
                <a:ln>
                  <a:noFill/>
                </a:ln>
                <a:solidFill>
                  <a:schemeClr val="tx1"/>
                </a:solidFill>
                <a:effectLst/>
                <a:latin typeface="Arial" panose="020B0604020202020204" pitchFamily="34" charset="0"/>
              </a:rPr>
              <a:t> over time, with uniform greenish streaks.</a:t>
            </a:r>
          </a:p>
          <a:p>
            <a:pPr lvl="1" defTabSz="914400" eaLnBrk="0" fontAlgn="base" hangingPunct="0">
              <a:spcBef>
                <a:spcPct val="0"/>
              </a:spcBef>
              <a:spcAft>
                <a:spcPct val="0"/>
              </a:spcAft>
              <a:buClr>
                <a:srgbClr val="0070C0"/>
              </a:buClr>
              <a:buFontTx/>
              <a:buChar char="•"/>
            </a:pPr>
            <a:r>
              <a:rPr kumimoji="0" lang="en-US" altLang="en-US" sz="1400" b="0" i="0" u="none" strike="noStrike" cap="none" normalizeH="0" baseline="0" dirty="0">
                <a:ln>
                  <a:noFill/>
                </a:ln>
                <a:solidFill>
                  <a:schemeClr val="tx1"/>
                </a:solidFill>
                <a:effectLst/>
                <a:latin typeface="Arial" panose="020B0604020202020204" pitchFamily="34" charset="0"/>
              </a:rPr>
              <a:t> The cyber</a:t>
            </a:r>
            <a:r>
              <a:rPr lang="en-US" altLang="en-US" sz="1400" dirty="0">
                <a:latin typeface="Arial" panose="020B0604020202020204" pitchFamily="34" charset="0"/>
              </a:rPr>
              <a:t>-</a:t>
            </a:r>
            <a:r>
              <a:rPr kumimoji="0" lang="en-US" altLang="en-US" sz="1400" b="0" i="0" u="none" strike="noStrike" cap="none" normalizeH="0" baseline="0" dirty="0">
                <a:ln>
                  <a:noFill/>
                </a:ln>
                <a:solidFill>
                  <a:schemeClr val="tx1"/>
                </a:solidFill>
                <a:effectLst/>
                <a:latin typeface="Arial" panose="020B0604020202020204" pitchFamily="34" charset="0"/>
              </a:rPr>
              <a:t>sick spectrogram has </a:t>
            </a:r>
            <a:r>
              <a:rPr kumimoji="0" lang="en-US" altLang="en-US" sz="1400" b="1" i="0" u="none" strike="noStrike" cap="none" normalizeH="0" baseline="0" dirty="0">
                <a:ln>
                  <a:noFill/>
                </a:ln>
                <a:solidFill>
                  <a:schemeClr val="tx1"/>
                </a:solidFill>
                <a:effectLst/>
                <a:latin typeface="Arial" panose="020B0604020202020204" pitchFamily="34" charset="0"/>
              </a:rPr>
              <a:t>more dispersed power fluctuations</a:t>
            </a:r>
            <a:r>
              <a:rPr kumimoji="0" lang="en-US" altLang="en-US" sz="1400" b="0" i="0" u="none" strike="noStrike" cap="none" normalizeH="0" baseline="0" dirty="0">
                <a:ln>
                  <a:noFill/>
                </a:ln>
                <a:solidFill>
                  <a:schemeClr val="tx1"/>
                </a:solidFill>
                <a:effectLst/>
                <a:latin typeface="Arial" panose="020B0604020202020204" pitchFamily="34" charset="0"/>
              </a:rPr>
              <a:t>, possibly due to cybersickness-related brain state changes.</a:t>
            </a:r>
          </a:p>
          <a:p>
            <a:r>
              <a:rPr lang="en-US" sz="1400" b="1" dirty="0"/>
              <a:t>3) </a:t>
            </a:r>
            <a:r>
              <a:rPr lang="en-US" sz="1400" b="1" dirty="0">
                <a:latin typeface="Arial" panose="020B0604020202020204" pitchFamily="34" charset="0"/>
                <a:cs typeface="Arial" panose="020B0604020202020204" pitchFamily="34" charset="0"/>
              </a:rPr>
              <a:t>High-Frequency Activity</a:t>
            </a:r>
            <a:endParaRPr lang="en-US" sz="1400" dirty="0">
              <a:latin typeface="Arial" panose="020B0604020202020204" pitchFamily="34" charset="0"/>
              <a:cs typeface="Arial" panose="020B0604020202020204" pitchFamily="34" charset="0"/>
            </a:endParaRPr>
          </a:p>
          <a:p>
            <a:pPr lvl="1">
              <a:buClr>
                <a:srgbClr val="0070C0"/>
              </a:buClr>
              <a:buFont typeface="Arial" panose="020B0604020202020204" pitchFamily="34" charset="0"/>
              <a:buChar char="•"/>
            </a:pPr>
            <a:r>
              <a:rPr lang="en-US" sz="1400" dirty="0">
                <a:latin typeface="Arial" panose="020B0604020202020204" pitchFamily="34" charset="0"/>
                <a:cs typeface="Arial" panose="020B0604020202020204" pitchFamily="34" charset="0"/>
              </a:rPr>
              <a:t> Cyber-sick shows </a:t>
            </a:r>
            <a:r>
              <a:rPr lang="en-US" sz="1400" b="1" dirty="0">
                <a:latin typeface="Arial" panose="020B0604020202020204" pitchFamily="34" charset="0"/>
                <a:cs typeface="Arial" panose="020B0604020202020204" pitchFamily="34" charset="0"/>
              </a:rPr>
              <a:t>scattered power variations</a:t>
            </a:r>
            <a:r>
              <a:rPr lang="en-US" sz="1400" dirty="0">
                <a:latin typeface="Arial" panose="020B0604020202020204" pitchFamily="34" charset="0"/>
                <a:cs typeface="Arial" panose="020B0604020202020204" pitchFamily="34" charset="0"/>
              </a:rPr>
              <a:t> in higher frequencies (&gt;40 Hz).</a:t>
            </a:r>
            <a:endParaRPr kumimoji="0" lang="en-US" alt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320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B9F5D-70DF-C5F1-8CD4-185771411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B9069-6FEB-805A-0DC4-E4EA9D41C25D}"/>
              </a:ext>
            </a:extLst>
          </p:cNvPr>
          <p:cNvSpPr>
            <a:spLocks noGrp="1"/>
          </p:cNvSpPr>
          <p:nvPr>
            <p:ph type="title"/>
          </p:nvPr>
        </p:nvSpPr>
        <p:spPr>
          <a:xfrm>
            <a:off x="581193" y="729658"/>
            <a:ext cx="11029616" cy="988332"/>
          </a:xfrm>
        </p:spPr>
        <p:txBody>
          <a:bodyPr anchor="b">
            <a:normAutofit/>
          </a:bodyPr>
          <a:lstStyle/>
          <a:p>
            <a:r>
              <a:rPr lang="en-US" dirty="0"/>
              <a:t>IMPLEMENTATION – FFT visualization</a:t>
            </a:r>
          </a:p>
        </p:txBody>
      </p:sp>
      <p:pic>
        <p:nvPicPr>
          <p:cNvPr id="6146" name="Picture 2">
            <a:extLst>
              <a:ext uri="{FF2B5EF4-FFF2-40B4-BE49-F238E27FC236}">
                <a16:creationId xmlns:a16="http://schemas.microsoft.com/office/drawing/2014/main" id="{86D24885-6153-9D2F-58A8-B994BE89E5D5}"/>
              </a:ext>
            </a:extLst>
          </p:cNvPr>
          <p:cNvPicPr>
            <a:picLocks noChangeAspect="1" noChangeArrowheads="1"/>
          </p:cNvPicPr>
          <p:nvPr/>
        </p:nvPicPr>
        <p:blipFill>
          <a:blip r:embed="rId3"/>
          <a:srcRect/>
          <a:stretch/>
        </p:blipFill>
        <p:spPr bwMode="auto">
          <a:xfrm>
            <a:off x="648980" y="1995052"/>
            <a:ext cx="5438145" cy="29974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DB1221B-BDAC-A597-C396-84C929B43BB6}"/>
              </a:ext>
            </a:extLst>
          </p:cNvPr>
          <p:cNvPicPr>
            <a:picLocks noChangeAspect="1" noChangeArrowheads="1"/>
          </p:cNvPicPr>
          <p:nvPr/>
        </p:nvPicPr>
        <p:blipFill>
          <a:blip r:embed="rId4"/>
          <a:srcRect/>
          <a:stretch/>
        </p:blipFill>
        <p:spPr bwMode="auto">
          <a:xfrm>
            <a:off x="6172664" y="1958736"/>
            <a:ext cx="5438145" cy="2997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758E5A-0BA2-FC79-5778-47201AFE1AE9}"/>
              </a:ext>
            </a:extLst>
          </p:cNvPr>
          <p:cNvSpPr txBox="1"/>
          <p:nvPr/>
        </p:nvSpPr>
        <p:spPr>
          <a:xfrm>
            <a:off x="442451" y="5174040"/>
            <a:ext cx="11168357" cy="1477328"/>
          </a:xfrm>
          <a:prstGeom prst="rect">
            <a:avLst/>
          </a:prstGeom>
          <a:noFill/>
        </p:spPr>
        <p:txBody>
          <a:bodyPr wrap="square" rtlCol="0">
            <a:spAutoFit/>
          </a:bodyPr>
          <a:lstStyle/>
          <a:p>
            <a:pPr>
              <a:buFont typeface="Arial" panose="020B0604020202020204" pitchFamily="34" charset="0"/>
              <a:buChar char="•"/>
            </a:pPr>
            <a:r>
              <a:rPr lang="en-US" dirty="0"/>
              <a:t> The </a:t>
            </a:r>
            <a:r>
              <a:rPr lang="en-US" b="1" dirty="0"/>
              <a:t>FFT plots</a:t>
            </a:r>
            <a:r>
              <a:rPr lang="en-US" dirty="0"/>
              <a:t> reveal dominant frequency components in EEG signals across different states.</a:t>
            </a:r>
          </a:p>
          <a:p>
            <a:pPr>
              <a:buFont typeface="Arial" panose="020B0604020202020204" pitchFamily="34" charset="0"/>
              <a:buChar char="•"/>
            </a:pPr>
            <a:r>
              <a:rPr lang="en-US" b="1" dirty="0"/>
              <a:t> Normal EEG segments</a:t>
            </a:r>
            <a:r>
              <a:rPr lang="en-US" dirty="0"/>
              <a:t> show well-distributed power in alpha and beta bands, with smoother spectral transitions.</a:t>
            </a:r>
          </a:p>
          <a:p>
            <a:pPr>
              <a:buFont typeface="Arial" panose="020B0604020202020204" pitchFamily="34" charset="0"/>
              <a:buChar char="•"/>
            </a:pPr>
            <a:r>
              <a:rPr lang="en-US" b="1" dirty="0"/>
              <a:t> </a:t>
            </a:r>
            <a:r>
              <a:rPr lang="en-US" b="1" dirty="0" err="1"/>
              <a:t>Cybersick</a:t>
            </a:r>
            <a:r>
              <a:rPr lang="en-US" b="1" dirty="0"/>
              <a:t> EEG segments</a:t>
            </a:r>
            <a:r>
              <a:rPr lang="en-US" dirty="0"/>
              <a:t> exhibit irregular frequency peaks and elevated power in low-frequency bands (delta, theta), suggesting disrupted neural activity.</a:t>
            </a:r>
          </a:p>
          <a:p>
            <a:pPr>
              <a:buFont typeface="Arial" panose="020B0604020202020204" pitchFamily="34" charset="0"/>
              <a:buChar char="•"/>
            </a:pPr>
            <a:r>
              <a:rPr lang="en-US" dirty="0"/>
              <a:t> These spectral differences support the model’s ability to distinguish between normal and </a:t>
            </a:r>
            <a:r>
              <a:rPr lang="en-US" dirty="0" err="1"/>
              <a:t>cybersick</a:t>
            </a:r>
            <a:r>
              <a:rPr lang="en-US" dirty="0"/>
              <a:t> conditions.</a:t>
            </a:r>
          </a:p>
        </p:txBody>
      </p:sp>
    </p:spTree>
    <p:extLst>
      <p:ext uri="{BB962C8B-B14F-4D97-AF65-F5344CB8AC3E}">
        <p14:creationId xmlns:p14="http://schemas.microsoft.com/office/powerpoint/2010/main" val="427347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9267-CA7E-1E54-332B-5A7AE0BA4A22}"/>
              </a:ext>
            </a:extLst>
          </p:cNvPr>
          <p:cNvSpPr>
            <a:spLocks noGrp="1"/>
          </p:cNvSpPr>
          <p:nvPr>
            <p:ph type="title"/>
          </p:nvPr>
        </p:nvSpPr>
        <p:spPr/>
        <p:txBody>
          <a:bodyPr/>
          <a:lstStyle/>
          <a:p>
            <a:r>
              <a:rPr lang="en-US" dirty="0"/>
              <a:t>Implementation – Feature Extraction</a:t>
            </a:r>
            <a:endParaRPr lang="en-GB" dirty="0"/>
          </a:p>
        </p:txBody>
      </p:sp>
      <p:sp>
        <p:nvSpPr>
          <p:cNvPr id="3" name="Content Placeholder 2">
            <a:extLst>
              <a:ext uri="{FF2B5EF4-FFF2-40B4-BE49-F238E27FC236}">
                <a16:creationId xmlns:a16="http://schemas.microsoft.com/office/drawing/2014/main" id="{4806BCC5-DC80-FAF0-0607-3AC42BFF99AF}"/>
              </a:ext>
            </a:extLst>
          </p:cNvPr>
          <p:cNvSpPr>
            <a:spLocks noGrp="1"/>
          </p:cNvSpPr>
          <p:nvPr>
            <p:ph idx="1"/>
          </p:nvPr>
        </p:nvSpPr>
        <p:spPr>
          <a:xfrm>
            <a:off x="581193" y="2180496"/>
            <a:ext cx="6035917" cy="3975348"/>
          </a:xfrm>
        </p:spPr>
        <p:txBody>
          <a:bodyPr>
            <a:normAutofit fontScale="85000" lnSpcReduction="10000"/>
          </a:bodyPr>
          <a:lstStyle/>
          <a:p>
            <a:pPr>
              <a:buNone/>
            </a:pPr>
            <a:r>
              <a:rPr lang="en-GB" b="1" dirty="0"/>
              <a:t>CSV File Overview:</a:t>
            </a:r>
            <a:endParaRPr lang="en-GB" dirty="0"/>
          </a:p>
          <a:p>
            <a:r>
              <a:rPr lang="en-GB" b="1" dirty="0"/>
              <a:t>File Contents:</a:t>
            </a:r>
            <a:r>
              <a:rPr lang="en-GB" dirty="0"/>
              <a:t> Each row corresponds to a 60-second EEG segment</a:t>
            </a:r>
          </a:p>
          <a:p>
            <a:r>
              <a:rPr lang="en-GB" b="1" dirty="0"/>
              <a:t>Dimensionality:</a:t>
            </a:r>
            <a:endParaRPr lang="en-GB" dirty="0"/>
          </a:p>
          <a:p>
            <a:pPr marL="742950" lvl="1" indent="-285750">
              <a:buFont typeface="Arial" panose="020B0604020202020204" pitchFamily="34" charset="0"/>
              <a:buChar char="•"/>
            </a:pPr>
            <a:r>
              <a:rPr lang="en-GB" b="1" dirty="0"/>
              <a:t>Rows:</a:t>
            </a:r>
            <a:endParaRPr lang="en-GB" dirty="0"/>
          </a:p>
          <a:p>
            <a:pPr marL="1143000" lvl="2" indent="-228600">
              <a:buFont typeface="Arial" panose="020B0604020202020204" pitchFamily="34" charset="0"/>
              <a:buChar char="•"/>
            </a:pPr>
            <a:r>
              <a:rPr lang="en-GB" b="1" dirty="0" err="1"/>
              <a:t>Cybersick</a:t>
            </a:r>
            <a:r>
              <a:rPr lang="en-GB" b="1" dirty="0"/>
              <a:t> Group:</a:t>
            </a:r>
            <a:r>
              <a:rPr lang="en-GB" dirty="0"/>
              <a:t> 1629 segments</a:t>
            </a:r>
          </a:p>
          <a:p>
            <a:pPr marL="1143000" lvl="2" indent="-228600">
              <a:buFont typeface="Arial" panose="020B0604020202020204" pitchFamily="34" charset="0"/>
              <a:buChar char="•"/>
            </a:pPr>
            <a:r>
              <a:rPr lang="en-GB" b="1" dirty="0"/>
              <a:t>Normal Group:</a:t>
            </a:r>
            <a:r>
              <a:rPr lang="en-GB" dirty="0"/>
              <a:t> 1580 segments</a:t>
            </a:r>
          </a:p>
          <a:p>
            <a:pPr marL="742950" lvl="1" indent="-285750">
              <a:buFont typeface="Arial" panose="020B0604020202020204" pitchFamily="34" charset="0"/>
              <a:buChar char="•"/>
            </a:pPr>
            <a:r>
              <a:rPr lang="en-GB" b="1" dirty="0"/>
              <a:t>Columns:</a:t>
            </a:r>
            <a:endParaRPr lang="en-GB" dirty="0"/>
          </a:p>
          <a:p>
            <a:pPr marL="1143000" lvl="2" indent="-228600">
              <a:buFont typeface="Arial" panose="020B0604020202020204" pitchFamily="34" charset="0"/>
              <a:buChar char="•"/>
            </a:pPr>
            <a:r>
              <a:rPr lang="en-GB" b="1" dirty="0"/>
              <a:t>154 features</a:t>
            </a:r>
            <a:r>
              <a:rPr lang="en-GB" dirty="0"/>
              <a:t> + 1 column indicating source file + 1 for segment number</a:t>
            </a:r>
          </a:p>
          <a:p>
            <a:pPr marL="1143000" lvl="2" indent="-228600">
              <a:buFont typeface="Arial" panose="020B0604020202020204" pitchFamily="34" charset="0"/>
              <a:buChar char="•"/>
            </a:pPr>
            <a:r>
              <a:rPr lang="en-GB" dirty="0"/>
              <a:t>Total columns: </a:t>
            </a:r>
            <a:r>
              <a:rPr lang="en-GB" b="1" dirty="0"/>
              <a:t>156</a:t>
            </a:r>
            <a:endParaRPr lang="en-GB" dirty="0"/>
          </a:p>
          <a:p>
            <a:r>
              <a:rPr lang="en-GB" b="1" dirty="0"/>
              <a:t>Purpose:</a:t>
            </a:r>
            <a:endParaRPr lang="en-GB" dirty="0"/>
          </a:p>
          <a:p>
            <a:pPr marL="742950" lvl="1" indent="-285750">
              <a:buFont typeface="Arial" panose="020B0604020202020204" pitchFamily="34" charset="0"/>
              <a:buChar char="•"/>
            </a:pPr>
            <a:r>
              <a:rPr lang="en-GB" dirty="0"/>
              <a:t>Input to the model after feature selection</a:t>
            </a:r>
          </a:p>
          <a:p>
            <a:pPr marL="742950" lvl="1" indent="-285750">
              <a:buFont typeface="Arial" panose="020B0604020202020204" pitchFamily="34" charset="0"/>
              <a:buChar char="•"/>
            </a:pPr>
            <a:r>
              <a:rPr lang="en-GB" dirty="0"/>
              <a:t>Captures both time-domain and frequency-domain properties of EEG signals</a:t>
            </a:r>
          </a:p>
          <a:p>
            <a:endParaRPr lang="en-GB" dirty="0"/>
          </a:p>
        </p:txBody>
      </p:sp>
      <p:pic>
        <p:nvPicPr>
          <p:cNvPr id="5" name="Picture 4">
            <a:extLst>
              <a:ext uri="{FF2B5EF4-FFF2-40B4-BE49-F238E27FC236}">
                <a16:creationId xmlns:a16="http://schemas.microsoft.com/office/drawing/2014/main" id="{AD53B2C3-C04F-C8B3-34FA-90928E3AA170}"/>
              </a:ext>
            </a:extLst>
          </p:cNvPr>
          <p:cNvPicPr>
            <a:picLocks noChangeAspect="1"/>
          </p:cNvPicPr>
          <p:nvPr/>
        </p:nvPicPr>
        <p:blipFill>
          <a:blip r:embed="rId2"/>
          <a:stretch>
            <a:fillRect/>
          </a:stretch>
        </p:blipFill>
        <p:spPr>
          <a:xfrm>
            <a:off x="6833419" y="2485295"/>
            <a:ext cx="4777388" cy="3262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41150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1106A-CB61-EA10-36F5-1BCD25628988}"/>
              </a:ext>
            </a:extLst>
          </p:cNvPr>
          <p:cNvSpPr>
            <a:spLocks noGrp="1"/>
          </p:cNvSpPr>
          <p:nvPr>
            <p:ph type="title"/>
          </p:nvPr>
        </p:nvSpPr>
        <p:spPr/>
        <p:txBody>
          <a:bodyPr/>
          <a:lstStyle/>
          <a:p>
            <a:r>
              <a:rPr lang="en-US" dirty="0"/>
              <a:t>Results</a:t>
            </a:r>
            <a:endParaRPr lang="en-GB" dirty="0"/>
          </a:p>
        </p:txBody>
      </p:sp>
      <p:sp>
        <p:nvSpPr>
          <p:cNvPr id="3" name="Content Placeholder 2">
            <a:extLst>
              <a:ext uri="{FF2B5EF4-FFF2-40B4-BE49-F238E27FC236}">
                <a16:creationId xmlns:a16="http://schemas.microsoft.com/office/drawing/2014/main" id="{B8054E6C-E7AE-006D-578A-C8994D1E17BB}"/>
              </a:ext>
            </a:extLst>
          </p:cNvPr>
          <p:cNvSpPr>
            <a:spLocks noGrp="1"/>
          </p:cNvSpPr>
          <p:nvPr>
            <p:ph idx="1"/>
          </p:nvPr>
        </p:nvSpPr>
        <p:spPr>
          <a:xfrm>
            <a:off x="581193" y="2180496"/>
            <a:ext cx="5514808" cy="3678303"/>
          </a:xfrm>
        </p:spPr>
        <p:txBody>
          <a:bodyPr/>
          <a:lstStyle/>
          <a:p>
            <a:r>
              <a:rPr lang="en-US" sz="1800" b="0" i="0" u="none" strike="noStrike" baseline="0" dirty="0">
                <a:solidFill>
                  <a:srgbClr val="000000"/>
                </a:solidFill>
              </a:rPr>
              <a:t>The model demonstrated the following performance on the test set: </a:t>
            </a:r>
          </a:p>
          <a:p>
            <a:r>
              <a:rPr lang="en-GB" sz="1800" b="0" i="0" u="none" strike="noStrike" baseline="0" dirty="0">
                <a:solidFill>
                  <a:srgbClr val="000000"/>
                </a:solidFill>
              </a:rPr>
              <a:t>Test Accuracy: 98.44% </a:t>
            </a:r>
          </a:p>
          <a:p>
            <a:r>
              <a:rPr lang="en-US" sz="1800" b="0" i="0" u="none" strike="noStrike" baseline="0" dirty="0">
                <a:solidFill>
                  <a:srgbClr val="000000"/>
                </a:solidFill>
              </a:rPr>
              <a:t>AUC-ROC: 0.9991 which signifies that the model has near-perfect class separation i.e. it almost always assigns higher probabilities to the correct class </a:t>
            </a:r>
          </a:p>
          <a:p>
            <a:endParaRPr lang="en-GB" dirty="0"/>
          </a:p>
        </p:txBody>
      </p:sp>
      <p:pic>
        <p:nvPicPr>
          <p:cNvPr id="5" name="Picture 4">
            <a:extLst>
              <a:ext uri="{FF2B5EF4-FFF2-40B4-BE49-F238E27FC236}">
                <a16:creationId xmlns:a16="http://schemas.microsoft.com/office/drawing/2014/main" id="{AC09C36C-E896-A5C0-ECB4-C72BF6552F13}"/>
              </a:ext>
            </a:extLst>
          </p:cNvPr>
          <p:cNvPicPr>
            <a:picLocks noChangeAspect="1"/>
          </p:cNvPicPr>
          <p:nvPr/>
        </p:nvPicPr>
        <p:blipFill>
          <a:blip r:embed="rId2"/>
          <a:stretch>
            <a:fillRect/>
          </a:stretch>
        </p:blipFill>
        <p:spPr>
          <a:xfrm>
            <a:off x="6095999" y="2610654"/>
            <a:ext cx="5789281" cy="2531391"/>
          </a:xfrm>
          <a:prstGeom prst="rect">
            <a:avLst/>
          </a:prstGeom>
        </p:spPr>
      </p:pic>
    </p:spTree>
    <p:extLst>
      <p:ext uri="{BB962C8B-B14F-4D97-AF65-F5344CB8AC3E}">
        <p14:creationId xmlns:p14="http://schemas.microsoft.com/office/powerpoint/2010/main" val="4267448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1AB11-9352-F977-5C82-3F3E84884DDA}"/>
              </a:ext>
            </a:extLst>
          </p:cNvPr>
          <p:cNvSpPr>
            <a:spLocks noGrp="1"/>
          </p:cNvSpPr>
          <p:nvPr>
            <p:ph type="title"/>
          </p:nvPr>
        </p:nvSpPr>
        <p:spPr/>
        <p:txBody>
          <a:bodyPr/>
          <a:lstStyle/>
          <a:p>
            <a:r>
              <a:rPr lang="en-US" dirty="0"/>
              <a:t>Results</a:t>
            </a:r>
            <a:endParaRPr lang="en-GB" dirty="0"/>
          </a:p>
        </p:txBody>
      </p:sp>
      <p:pic>
        <p:nvPicPr>
          <p:cNvPr id="5" name="Content Placeholder 4">
            <a:extLst>
              <a:ext uri="{FF2B5EF4-FFF2-40B4-BE49-F238E27FC236}">
                <a16:creationId xmlns:a16="http://schemas.microsoft.com/office/drawing/2014/main" id="{0FE45FB9-E746-9779-7605-02895EA8E59A}"/>
              </a:ext>
            </a:extLst>
          </p:cNvPr>
          <p:cNvPicPr>
            <a:picLocks noGrp="1" noChangeAspect="1"/>
          </p:cNvPicPr>
          <p:nvPr>
            <p:ph idx="1"/>
          </p:nvPr>
        </p:nvPicPr>
        <p:blipFill>
          <a:blip r:embed="rId2"/>
          <a:stretch>
            <a:fillRect/>
          </a:stretch>
        </p:blipFill>
        <p:spPr>
          <a:xfrm>
            <a:off x="1180960" y="2221125"/>
            <a:ext cx="4220164" cy="3648584"/>
          </a:xfrm>
        </p:spPr>
      </p:pic>
      <p:sp>
        <p:nvSpPr>
          <p:cNvPr id="6" name="TextBox 5">
            <a:extLst>
              <a:ext uri="{FF2B5EF4-FFF2-40B4-BE49-F238E27FC236}">
                <a16:creationId xmlns:a16="http://schemas.microsoft.com/office/drawing/2014/main" id="{5851F4CF-FB4A-0055-F860-6CAF2AF61744}"/>
              </a:ext>
            </a:extLst>
          </p:cNvPr>
          <p:cNvSpPr txBox="1"/>
          <p:nvPr/>
        </p:nvSpPr>
        <p:spPr>
          <a:xfrm>
            <a:off x="5722375" y="3429000"/>
            <a:ext cx="5712928" cy="923330"/>
          </a:xfrm>
          <a:prstGeom prst="rect">
            <a:avLst/>
          </a:prstGeom>
          <a:noFill/>
        </p:spPr>
        <p:txBody>
          <a:bodyPr wrap="square" rtlCol="0">
            <a:spAutoFit/>
          </a:bodyPr>
          <a:lstStyle/>
          <a:p>
            <a:r>
              <a:rPr lang="en-US" sz="1800" b="0" i="0" u="none" strike="noStrike" baseline="0" dirty="0">
                <a:solidFill>
                  <a:srgbClr val="000000"/>
                </a:solidFill>
              </a:rPr>
              <a:t>The confusion matrix showed a balanced distribution of correct predictions across both classes, therefore verifying that the model is not biased towards any class. </a:t>
            </a:r>
            <a:endParaRPr lang="en-GB" dirty="0"/>
          </a:p>
        </p:txBody>
      </p:sp>
    </p:spTree>
    <p:extLst>
      <p:ext uri="{BB962C8B-B14F-4D97-AF65-F5344CB8AC3E}">
        <p14:creationId xmlns:p14="http://schemas.microsoft.com/office/powerpoint/2010/main" val="266563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502C-63E0-6393-4642-18BC76A72624}"/>
              </a:ext>
            </a:extLst>
          </p:cNvPr>
          <p:cNvSpPr>
            <a:spLocks noGrp="1"/>
          </p:cNvSpPr>
          <p:nvPr>
            <p:ph type="title"/>
          </p:nvPr>
        </p:nvSpPr>
        <p:spPr/>
        <p:txBody>
          <a:bodyPr/>
          <a:lstStyle/>
          <a:p>
            <a:r>
              <a:rPr lang="en-US" dirty="0"/>
              <a:t>Comparison with existing works</a:t>
            </a:r>
            <a:endParaRPr lang="en-GB" dirty="0"/>
          </a:p>
        </p:txBody>
      </p:sp>
      <p:graphicFrame>
        <p:nvGraphicFramePr>
          <p:cNvPr id="4" name="Content Placeholder 3">
            <a:extLst>
              <a:ext uri="{FF2B5EF4-FFF2-40B4-BE49-F238E27FC236}">
                <a16:creationId xmlns:a16="http://schemas.microsoft.com/office/drawing/2014/main" id="{860259A3-BC4A-AEE8-0BE9-D7739C4E42E5}"/>
              </a:ext>
            </a:extLst>
          </p:cNvPr>
          <p:cNvGraphicFramePr>
            <a:graphicFrameLocks noGrp="1"/>
          </p:cNvGraphicFramePr>
          <p:nvPr>
            <p:ph idx="1"/>
            <p:extLst>
              <p:ext uri="{D42A27DB-BD31-4B8C-83A1-F6EECF244321}">
                <p14:modId xmlns:p14="http://schemas.microsoft.com/office/powerpoint/2010/main" val="1786407029"/>
              </p:ext>
            </p:extLst>
          </p:nvPr>
        </p:nvGraphicFramePr>
        <p:xfrm>
          <a:off x="581025" y="2181225"/>
          <a:ext cx="11029950" cy="3474720"/>
        </p:xfrm>
        <a:graphic>
          <a:graphicData uri="http://schemas.openxmlformats.org/drawingml/2006/table">
            <a:tbl>
              <a:tblPr firstRow="1" bandRow="1">
                <a:tableStyleId>{5C22544A-7EE6-4342-B048-85BDC9FD1C3A}</a:tableStyleId>
              </a:tblPr>
              <a:tblGrid>
                <a:gridCol w="1838325">
                  <a:extLst>
                    <a:ext uri="{9D8B030D-6E8A-4147-A177-3AD203B41FA5}">
                      <a16:colId xmlns:a16="http://schemas.microsoft.com/office/drawing/2014/main" val="4111377886"/>
                    </a:ext>
                  </a:extLst>
                </a:gridCol>
                <a:gridCol w="1838325">
                  <a:extLst>
                    <a:ext uri="{9D8B030D-6E8A-4147-A177-3AD203B41FA5}">
                      <a16:colId xmlns:a16="http://schemas.microsoft.com/office/drawing/2014/main" val="1469032208"/>
                    </a:ext>
                  </a:extLst>
                </a:gridCol>
                <a:gridCol w="1838325">
                  <a:extLst>
                    <a:ext uri="{9D8B030D-6E8A-4147-A177-3AD203B41FA5}">
                      <a16:colId xmlns:a16="http://schemas.microsoft.com/office/drawing/2014/main" val="3413053229"/>
                    </a:ext>
                  </a:extLst>
                </a:gridCol>
                <a:gridCol w="1838325">
                  <a:extLst>
                    <a:ext uri="{9D8B030D-6E8A-4147-A177-3AD203B41FA5}">
                      <a16:colId xmlns:a16="http://schemas.microsoft.com/office/drawing/2014/main" val="2035659667"/>
                    </a:ext>
                  </a:extLst>
                </a:gridCol>
                <a:gridCol w="1838325">
                  <a:extLst>
                    <a:ext uri="{9D8B030D-6E8A-4147-A177-3AD203B41FA5}">
                      <a16:colId xmlns:a16="http://schemas.microsoft.com/office/drawing/2014/main" val="2562299702"/>
                    </a:ext>
                  </a:extLst>
                </a:gridCol>
                <a:gridCol w="1838325">
                  <a:extLst>
                    <a:ext uri="{9D8B030D-6E8A-4147-A177-3AD203B41FA5}">
                      <a16:colId xmlns:a16="http://schemas.microsoft.com/office/drawing/2014/main" val="3371129494"/>
                    </a:ext>
                  </a:extLst>
                </a:gridCol>
              </a:tblGrid>
              <a:tr h="370840">
                <a:tc>
                  <a:txBody>
                    <a:bodyPr/>
                    <a:lstStyle/>
                    <a:p>
                      <a:r>
                        <a:rPr lang="en-US" dirty="0"/>
                        <a:t>Reference</a:t>
                      </a:r>
                      <a:endParaRPr lang="en-GB" dirty="0"/>
                    </a:p>
                  </a:txBody>
                  <a:tcPr/>
                </a:tc>
                <a:tc>
                  <a:txBody>
                    <a:bodyPr/>
                    <a:lstStyle/>
                    <a:p>
                      <a:r>
                        <a:rPr lang="en-US" dirty="0"/>
                        <a:t>Model</a:t>
                      </a:r>
                      <a:endParaRPr lang="en-GB" dirty="0"/>
                    </a:p>
                  </a:txBody>
                  <a:tcPr/>
                </a:tc>
                <a:tc>
                  <a:txBody>
                    <a:bodyPr/>
                    <a:lstStyle/>
                    <a:p>
                      <a:r>
                        <a:rPr lang="en-US" dirty="0"/>
                        <a:t>EEG Channels/ Inputs</a:t>
                      </a:r>
                      <a:endParaRPr lang="en-GB" dirty="0"/>
                    </a:p>
                  </a:txBody>
                  <a:tcPr/>
                </a:tc>
                <a:tc>
                  <a:txBody>
                    <a:bodyPr/>
                    <a:lstStyle/>
                    <a:p>
                      <a:r>
                        <a:rPr lang="en-US" dirty="0"/>
                        <a:t>Accuracy (%)</a:t>
                      </a:r>
                      <a:endParaRPr lang="en-GB" dirty="0"/>
                    </a:p>
                  </a:txBody>
                  <a:tcPr/>
                </a:tc>
                <a:tc>
                  <a:txBody>
                    <a:bodyPr/>
                    <a:lstStyle/>
                    <a:p>
                      <a:r>
                        <a:rPr lang="en-US" dirty="0"/>
                        <a:t>Segment Length</a:t>
                      </a:r>
                      <a:endParaRPr lang="en-GB" dirty="0"/>
                    </a:p>
                  </a:txBody>
                  <a:tcPr/>
                </a:tc>
                <a:tc>
                  <a:txBody>
                    <a:bodyPr/>
                    <a:lstStyle/>
                    <a:p>
                      <a:r>
                        <a:rPr lang="en-US" dirty="0"/>
                        <a:t>Key </a:t>
                      </a:r>
                      <a:r>
                        <a:rPr lang="en-US" dirty="0" err="1"/>
                        <a:t>Charecteristics</a:t>
                      </a:r>
                      <a:endParaRPr lang="en-GB" dirty="0"/>
                    </a:p>
                  </a:txBody>
                  <a:tcPr/>
                </a:tc>
                <a:extLst>
                  <a:ext uri="{0D108BD9-81ED-4DB2-BD59-A6C34878D82A}">
                    <a16:rowId xmlns:a16="http://schemas.microsoft.com/office/drawing/2014/main" val="957205451"/>
                  </a:ext>
                </a:extLst>
              </a:tr>
              <a:tr h="370840">
                <a:tc>
                  <a:txBody>
                    <a:bodyPr/>
                    <a:lstStyle/>
                    <a:p>
                      <a:r>
                        <a:rPr lang="en-US" dirty="0"/>
                        <a:t>Yildirim et al. </a:t>
                      </a:r>
                      <a:endParaRPr lang="en-GB" dirty="0"/>
                    </a:p>
                  </a:txBody>
                  <a:tcPr/>
                </a:tc>
                <a:tc>
                  <a:txBody>
                    <a:bodyPr/>
                    <a:lstStyle/>
                    <a:p>
                      <a:r>
                        <a:rPr lang="en-US" dirty="0"/>
                        <a:t>RNN (LSTM, 3 time-steps, 7 dense)</a:t>
                      </a:r>
                      <a:endParaRPr lang="en-GB" dirty="0"/>
                    </a:p>
                  </a:txBody>
                  <a:tcPr/>
                </a:tc>
                <a:tc>
                  <a:txBody>
                    <a:bodyPr/>
                    <a:lstStyle/>
                    <a:p>
                      <a:r>
                        <a:rPr lang="en-US" dirty="0"/>
                        <a:t>1-channel</a:t>
                      </a:r>
                      <a:endParaRPr lang="en-GB" dirty="0"/>
                    </a:p>
                  </a:txBody>
                  <a:tcPr/>
                </a:tc>
                <a:tc>
                  <a:txBody>
                    <a:bodyPr/>
                    <a:lstStyle/>
                    <a:p>
                      <a:r>
                        <a:rPr lang="en-US" dirty="0"/>
                        <a:t>83.94</a:t>
                      </a:r>
                      <a:endParaRPr lang="en-GB" dirty="0"/>
                    </a:p>
                  </a:txBody>
                  <a:tcPr/>
                </a:tc>
                <a:tc>
                  <a:txBody>
                    <a:bodyPr/>
                    <a:lstStyle/>
                    <a:p>
                      <a:r>
                        <a:rPr lang="en-US" dirty="0"/>
                        <a:t>60 s</a:t>
                      </a:r>
                      <a:endParaRPr lang="en-GB" dirty="0"/>
                    </a:p>
                  </a:txBody>
                  <a:tcPr/>
                </a:tc>
                <a:tc>
                  <a:txBody>
                    <a:bodyPr/>
                    <a:lstStyle/>
                    <a:p>
                      <a:r>
                        <a:rPr lang="en-US" dirty="0"/>
                        <a:t>Time-series based with low accuracy</a:t>
                      </a:r>
                    </a:p>
                  </a:txBody>
                  <a:tcPr/>
                </a:tc>
                <a:extLst>
                  <a:ext uri="{0D108BD9-81ED-4DB2-BD59-A6C34878D82A}">
                    <a16:rowId xmlns:a16="http://schemas.microsoft.com/office/drawing/2014/main" val="607812050"/>
                  </a:ext>
                </a:extLst>
              </a:tr>
              <a:tr h="370840">
                <a:tc>
                  <a:txBody>
                    <a:bodyPr/>
                    <a:lstStyle/>
                    <a:p>
                      <a:r>
                        <a:rPr lang="en-US" dirty="0"/>
                        <a:t>Liao et al. (2020)</a:t>
                      </a:r>
                      <a:endParaRPr lang="en-GB" dirty="0"/>
                    </a:p>
                  </a:txBody>
                  <a:tcPr/>
                </a:tc>
                <a:tc>
                  <a:txBody>
                    <a:bodyPr/>
                    <a:lstStyle/>
                    <a:p>
                      <a:r>
                        <a:rPr lang="en-US" dirty="0"/>
                        <a:t>LSTM + 7 dense</a:t>
                      </a:r>
                      <a:endParaRPr lang="en-GB" dirty="0"/>
                    </a:p>
                  </a:txBody>
                  <a:tcPr/>
                </a:tc>
                <a:tc>
                  <a:txBody>
                    <a:bodyPr/>
                    <a:lstStyle/>
                    <a:p>
                      <a:r>
                        <a:rPr lang="en-US" dirty="0"/>
                        <a:t>10 nodes</a:t>
                      </a:r>
                      <a:endParaRPr lang="en-GB" dirty="0"/>
                    </a:p>
                  </a:txBody>
                  <a:tcPr/>
                </a:tc>
                <a:tc>
                  <a:txBody>
                    <a:bodyPr/>
                    <a:lstStyle/>
                    <a:p>
                      <a:r>
                        <a:rPr lang="en-US" dirty="0"/>
                        <a:t>82.83</a:t>
                      </a:r>
                      <a:endParaRPr lang="en-GB" dirty="0"/>
                    </a:p>
                  </a:txBody>
                  <a:tcPr/>
                </a:tc>
                <a:tc>
                  <a:txBody>
                    <a:bodyPr/>
                    <a:lstStyle/>
                    <a:p>
                      <a:r>
                        <a:rPr lang="en-US" dirty="0"/>
                        <a:t>5 min</a:t>
                      </a:r>
                      <a:endParaRPr lang="en-GB" dirty="0"/>
                    </a:p>
                  </a:txBody>
                  <a:tcPr/>
                </a:tc>
                <a:tc>
                  <a:txBody>
                    <a:bodyPr/>
                    <a:lstStyle/>
                    <a:p>
                      <a:r>
                        <a:rPr lang="en-US" dirty="0" err="1"/>
                        <a:t>RMSProm</a:t>
                      </a:r>
                      <a:r>
                        <a:rPr lang="en-US" dirty="0"/>
                        <a:t>, L1/L2 regularization</a:t>
                      </a:r>
                      <a:endParaRPr lang="en-GB" dirty="0"/>
                    </a:p>
                  </a:txBody>
                  <a:tcPr/>
                </a:tc>
                <a:extLst>
                  <a:ext uri="{0D108BD9-81ED-4DB2-BD59-A6C34878D82A}">
                    <a16:rowId xmlns:a16="http://schemas.microsoft.com/office/drawing/2014/main" val="2465276522"/>
                  </a:ext>
                </a:extLst>
              </a:tr>
              <a:tr h="370840">
                <a:tc>
                  <a:txBody>
                    <a:bodyPr/>
                    <a:lstStyle/>
                    <a:p>
                      <a:r>
                        <a:rPr lang="en-US" dirty="0"/>
                        <a:t>Li et al. (2020)</a:t>
                      </a:r>
                      <a:endParaRPr lang="en-GB" dirty="0"/>
                    </a:p>
                  </a:txBody>
                  <a:tcPr/>
                </a:tc>
                <a:tc>
                  <a:txBody>
                    <a:bodyPr/>
                    <a:lstStyle/>
                    <a:p>
                      <a:r>
                        <a:rPr lang="en-US" dirty="0"/>
                        <a:t>Polynomial SVM</a:t>
                      </a:r>
                      <a:endParaRPr lang="en-GB" dirty="0"/>
                    </a:p>
                  </a:txBody>
                  <a:tcPr/>
                </a:tc>
                <a:tc>
                  <a:txBody>
                    <a:bodyPr/>
                    <a:lstStyle/>
                    <a:p>
                      <a:r>
                        <a:rPr lang="en-US" dirty="0"/>
                        <a:t>Not specified</a:t>
                      </a:r>
                      <a:endParaRPr lang="en-GB" dirty="0"/>
                    </a:p>
                  </a:txBody>
                  <a:tcPr/>
                </a:tc>
                <a:tc>
                  <a:txBody>
                    <a:bodyPr/>
                    <a:lstStyle/>
                    <a:p>
                      <a:r>
                        <a:rPr lang="en-US" dirty="0"/>
                        <a:t>79.25</a:t>
                      </a:r>
                      <a:endParaRPr lang="en-GB" dirty="0"/>
                    </a:p>
                  </a:txBody>
                  <a:tcPr/>
                </a:tc>
                <a:tc>
                  <a:txBody>
                    <a:bodyPr/>
                    <a:lstStyle/>
                    <a:p>
                      <a:r>
                        <a:rPr lang="en-US" dirty="0"/>
                        <a:t>4s</a:t>
                      </a:r>
                      <a:endParaRPr lang="en-GB" dirty="0"/>
                    </a:p>
                  </a:txBody>
                  <a:tcPr/>
                </a:tc>
                <a:tc>
                  <a:txBody>
                    <a:bodyPr/>
                    <a:lstStyle/>
                    <a:p>
                      <a:r>
                        <a:rPr lang="en-US" dirty="0"/>
                        <a:t>Wavelet-based energy ration</a:t>
                      </a:r>
                      <a:endParaRPr lang="en-GB" dirty="0"/>
                    </a:p>
                  </a:txBody>
                  <a:tcPr/>
                </a:tc>
                <a:extLst>
                  <a:ext uri="{0D108BD9-81ED-4DB2-BD59-A6C34878D82A}">
                    <a16:rowId xmlns:a16="http://schemas.microsoft.com/office/drawing/2014/main" val="3192828394"/>
                  </a:ext>
                </a:extLst>
              </a:tr>
              <a:tr h="370840">
                <a:tc>
                  <a:txBody>
                    <a:bodyPr/>
                    <a:lstStyle/>
                    <a:p>
                      <a:r>
                        <a:rPr lang="en-US" dirty="0"/>
                        <a:t>Proposed (ours)</a:t>
                      </a:r>
                      <a:endParaRPr lang="en-GB" dirty="0"/>
                    </a:p>
                  </a:txBody>
                  <a:tcPr/>
                </a:tc>
                <a:tc>
                  <a:txBody>
                    <a:bodyPr/>
                    <a:lstStyle/>
                    <a:p>
                      <a:r>
                        <a:rPr lang="en-US" dirty="0"/>
                        <a:t>CNN + Transformer</a:t>
                      </a:r>
                      <a:endParaRPr lang="en-GB" dirty="0"/>
                    </a:p>
                  </a:txBody>
                  <a:tcPr/>
                </a:tc>
                <a:tc>
                  <a:txBody>
                    <a:bodyPr/>
                    <a:lstStyle/>
                    <a:p>
                      <a:r>
                        <a:rPr lang="en-US" dirty="0"/>
                        <a:t>154 extracted features</a:t>
                      </a:r>
                      <a:endParaRPr lang="en-GB" dirty="0"/>
                    </a:p>
                  </a:txBody>
                  <a:tcPr/>
                </a:tc>
                <a:tc>
                  <a:txBody>
                    <a:bodyPr/>
                    <a:lstStyle/>
                    <a:p>
                      <a:r>
                        <a:rPr lang="en-US" dirty="0"/>
                        <a:t>98.44</a:t>
                      </a:r>
                      <a:endParaRPr lang="en-GB" dirty="0"/>
                    </a:p>
                  </a:txBody>
                  <a:tcPr/>
                </a:tc>
                <a:tc>
                  <a:txBody>
                    <a:bodyPr/>
                    <a:lstStyle/>
                    <a:p>
                      <a:r>
                        <a:rPr lang="en-US" dirty="0"/>
                        <a:t>60s</a:t>
                      </a:r>
                      <a:endParaRPr lang="en-GB" dirty="0"/>
                    </a:p>
                  </a:txBody>
                  <a:tcPr/>
                </a:tc>
                <a:tc>
                  <a:txBody>
                    <a:bodyPr/>
                    <a:lstStyle/>
                    <a:p>
                      <a:r>
                        <a:rPr lang="en-US" dirty="0"/>
                        <a:t>Fuses spatial + temporal features</a:t>
                      </a:r>
                      <a:endParaRPr lang="en-GB" dirty="0"/>
                    </a:p>
                  </a:txBody>
                  <a:tcPr/>
                </a:tc>
                <a:extLst>
                  <a:ext uri="{0D108BD9-81ED-4DB2-BD59-A6C34878D82A}">
                    <a16:rowId xmlns:a16="http://schemas.microsoft.com/office/drawing/2014/main" val="1427599321"/>
                  </a:ext>
                </a:extLst>
              </a:tr>
            </a:tbl>
          </a:graphicData>
        </a:graphic>
      </p:graphicFrame>
    </p:spTree>
    <p:extLst>
      <p:ext uri="{BB962C8B-B14F-4D97-AF65-F5344CB8AC3E}">
        <p14:creationId xmlns:p14="http://schemas.microsoft.com/office/powerpoint/2010/main" val="805930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BFE1-696D-F684-4776-4E2C1E3D5C8F}"/>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86FFE38C-A8DE-99D9-DAA2-31CDF0CDBAEB}"/>
              </a:ext>
            </a:extLst>
          </p:cNvPr>
          <p:cNvSpPr>
            <a:spLocks noGrp="1"/>
          </p:cNvSpPr>
          <p:nvPr>
            <p:ph idx="1"/>
          </p:nvPr>
        </p:nvSpPr>
        <p:spPr/>
        <p:txBody>
          <a:bodyPr/>
          <a:lstStyle/>
          <a:p>
            <a:r>
              <a:rPr lang="en-US" dirty="0"/>
              <a:t>A hybrid CNN + Transformer model was developed for real-time cybersickness detection using EEG signals</a:t>
            </a:r>
          </a:p>
          <a:p>
            <a:endParaRPr lang="en-US" dirty="0"/>
          </a:p>
          <a:p>
            <a:r>
              <a:rPr lang="en-US" dirty="0"/>
              <a:t>The system achieved 98.44% accuracy, significantly outperforming traditional models like Random Forest</a:t>
            </a:r>
          </a:p>
          <a:p>
            <a:endParaRPr lang="en-US" dirty="0"/>
          </a:p>
          <a:p>
            <a:r>
              <a:rPr lang="en-US" dirty="0"/>
              <a:t>The approach combines spatial (CNN) and temporal (Transformer) features for robust prediction</a:t>
            </a:r>
          </a:p>
          <a:p>
            <a:endParaRPr lang="en-US" dirty="0"/>
          </a:p>
          <a:p>
            <a:r>
              <a:rPr lang="en-US" dirty="0"/>
              <a:t>Preprocessing and feature engineering played a vital role in enhancing signal quality and model performance</a:t>
            </a:r>
            <a:endParaRPr lang="en-GB" dirty="0"/>
          </a:p>
        </p:txBody>
      </p:sp>
    </p:spTree>
    <p:extLst>
      <p:ext uri="{BB962C8B-B14F-4D97-AF65-F5344CB8AC3E}">
        <p14:creationId xmlns:p14="http://schemas.microsoft.com/office/powerpoint/2010/main" val="2878218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61DB-23D2-6095-C365-F1ADF5F62B24}"/>
              </a:ext>
            </a:extLst>
          </p:cNvPr>
          <p:cNvSpPr>
            <a:spLocks noGrp="1"/>
          </p:cNvSpPr>
          <p:nvPr>
            <p:ph type="title"/>
          </p:nvPr>
        </p:nvSpPr>
        <p:spPr/>
        <p:txBody>
          <a:bodyPr/>
          <a:lstStyle/>
          <a:p>
            <a:r>
              <a:rPr lang="en-US" dirty="0"/>
              <a:t>Future  Work</a:t>
            </a:r>
            <a:endParaRPr lang="en-GB" dirty="0"/>
          </a:p>
        </p:txBody>
      </p:sp>
      <p:sp>
        <p:nvSpPr>
          <p:cNvPr id="3" name="Content Placeholder 2">
            <a:extLst>
              <a:ext uri="{FF2B5EF4-FFF2-40B4-BE49-F238E27FC236}">
                <a16:creationId xmlns:a16="http://schemas.microsoft.com/office/drawing/2014/main" id="{5D1193FF-884A-7F98-CB00-F5E29F626A6A}"/>
              </a:ext>
            </a:extLst>
          </p:cNvPr>
          <p:cNvSpPr>
            <a:spLocks noGrp="1"/>
          </p:cNvSpPr>
          <p:nvPr>
            <p:ph idx="1"/>
          </p:nvPr>
        </p:nvSpPr>
        <p:spPr/>
        <p:txBody>
          <a:bodyPr/>
          <a:lstStyle/>
          <a:p>
            <a:r>
              <a:rPr lang="en-GB" b="1" dirty="0"/>
              <a:t>Dataset Expansion</a:t>
            </a:r>
            <a:r>
              <a:rPr lang="en-GB" dirty="0"/>
              <a:t>: Collect more diverse EEG data across different VR environments</a:t>
            </a:r>
          </a:p>
          <a:p>
            <a:endParaRPr lang="en-GB" dirty="0"/>
          </a:p>
          <a:p>
            <a:r>
              <a:rPr lang="en-GB" b="1" dirty="0"/>
              <a:t>Live Deployment</a:t>
            </a:r>
            <a:r>
              <a:rPr lang="en-GB" dirty="0"/>
              <a:t>: Integrate with wearable EEG devices and real VR headsets for real-time feedback</a:t>
            </a:r>
          </a:p>
          <a:p>
            <a:endParaRPr lang="en-GB" dirty="0"/>
          </a:p>
          <a:p>
            <a:r>
              <a:rPr lang="en-GB" b="1" dirty="0"/>
              <a:t>Model Enhancement</a:t>
            </a:r>
            <a:r>
              <a:rPr lang="en-GB" dirty="0"/>
              <a:t>: Explore advanced fusion techniques and multimodal input (e.g., heart rate, motion)</a:t>
            </a:r>
          </a:p>
        </p:txBody>
      </p:sp>
    </p:spTree>
    <p:extLst>
      <p:ext uri="{BB962C8B-B14F-4D97-AF65-F5344CB8AC3E}">
        <p14:creationId xmlns:p14="http://schemas.microsoft.com/office/powerpoint/2010/main" val="3132296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34D9D-8C2B-D404-5CBA-4703B5C4C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33733-1B21-FEC2-7119-29F8C5EE252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6BC1356-48F8-8894-8282-790F84FFF6D9}"/>
              </a:ext>
            </a:extLst>
          </p:cNvPr>
          <p:cNvSpPr>
            <a:spLocks noGrp="1"/>
          </p:cNvSpPr>
          <p:nvPr>
            <p:ph sz="half" idx="1"/>
          </p:nvPr>
        </p:nvSpPr>
        <p:spPr>
          <a:xfrm>
            <a:off x="425744" y="2039112"/>
            <a:ext cx="11507176" cy="4956048"/>
          </a:xfrm>
        </p:spPr>
        <p:txBody>
          <a:bodyPr>
            <a:normAutofit/>
          </a:bodyPr>
          <a:lstStyle/>
          <a:p>
            <a:pPr marL="457200" indent="-457200" algn="l" fontAlgn="base">
              <a:lnSpc>
                <a:spcPts val="1800"/>
              </a:lnSpc>
              <a:buFont typeface="+mj-lt"/>
              <a:buAutoNum type="arabicParenR"/>
            </a:pPr>
            <a:r>
              <a:rPr lang="en-US" i="0" dirty="0">
                <a:solidFill>
                  <a:srgbClr val="060607"/>
                </a:solidFill>
                <a:effectLst/>
                <a:latin typeface="Arabic Typesetting" panose="03020402040406030203" pitchFamily="66" charset="-78"/>
                <a:cs typeface="Arabic Typesetting" panose="03020402040406030203" pitchFamily="66" charset="-78"/>
              </a:rPr>
              <a:t>Biswas, N., Mukherjee, A., &amp; Bhattacharya, S. (2024). “Are you feeling sick?” A systematic literature review of cybersickness in virtual reality. ACM Computing Surveys.</a:t>
            </a:r>
          </a:p>
          <a:p>
            <a:pPr marL="457200" indent="-457200" algn="l" fontAlgn="base">
              <a:lnSpc>
                <a:spcPts val="1800"/>
              </a:lnSpc>
              <a:buFont typeface="+mj-lt"/>
              <a:buAutoNum type="arabicParenR"/>
            </a:pPr>
            <a:r>
              <a:rPr lang="en-US" i="0" dirty="0">
                <a:solidFill>
                  <a:srgbClr val="060607"/>
                </a:solidFill>
                <a:effectLst/>
                <a:latin typeface="Arabic Typesetting" panose="03020402040406030203" pitchFamily="66" charset="-78"/>
                <a:cs typeface="Arabic Typesetting" panose="03020402040406030203" pitchFamily="66" charset="-78"/>
              </a:rPr>
              <a:t>Jeong, D., Yoo, S., &amp; Yun, J. (2019, March). Cybersickness analysis with </a:t>
            </a:r>
            <a:r>
              <a:rPr lang="en-US" i="0" dirty="0" err="1">
                <a:solidFill>
                  <a:srgbClr val="060607"/>
                </a:solidFill>
                <a:effectLst/>
                <a:latin typeface="Arabic Typesetting" panose="03020402040406030203" pitchFamily="66" charset="-78"/>
                <a:cs typeface="Arabic Typesetting" panose="03020402040406030203" pitchFamily="66" charset="-78"/>
              </a:rPr>
              <a:t>eeg</a:t>
            </a:r>
            <a:r>
              <a:rPr lang="en-US" i="0" dirty="0">
                <a:solidFill>
                  <a:srgbClr val="060607"/>
                </a:solidFill>
                <a:effectLst/>
                <a:latin typeface="Arabic Typesetting" panose="03020402040406030203" pitchFamily="66" charset="-78"/>
                <a:cs typeface="Arabic Typesetting" panose="03020402040406030203" pitchFamily="66" charset="-78"/>
              </a:rPr>
              <a:t> using deep learning algorithms. In 2019 IEEE conference on virtual reality and 3D user interfaces (VR) (pp. 827-835). IEEE.</a:t>
            </a:r>
          </a:p>
          <a:p>
            <a:pPr marL="457200" indent="-457200" algn="l" fontAlgn="base">
              <a:lnSpc>
                <a:spcPts val="1800"/>
              </a:lnSpc>
              <a:buFont typeface="+mj-lt"/>
              <a:buAutoNum type="arabicParenR"/>
            </a:pPr>
            <a:r>
              <a:rPr lang="en-US" i="0" dirty="0">
                <a:solidFill>
                  <a:srgbClr val="060607"/>
                </a:solidFill>
                <a:effectLst/>
                <a:latin typeface="Arabic Typesetting" panose="03020402040406030203" pitchFamily="66" charset="-78"/>
                <a:cs typeface="Arabic Typesetting" panose="03020402040406030203" pitchFamily="66" charset="-78"/>
              </a:rPr>
              <a:t>Yildirim, C. (2020, December). A review of deep learning approaches to EEG-based classification of cybersickness in virtual reality. In 2020 IEEE international conference on artificial intelligence and virtual reality (AIVR) (pp. 351-357). IEEE.</a:t>
            </a:r>
          </a:p>
          <a:p>
            <a:pPr marL="457200" indent="-457200" algn="l" fontAlgn="base">
              <a:lnSpc>
                <a:spcPts val="1800"/>
              </a:lnSpc>
              <a:buFont typeface="+mj-lt"/>
              <a:buAutoNum type="arabicParenR"/>
            </a:pPr>
            <a:r>
              <a:rPr lang="en-US" i="0" dirty="0">
                <a:solidFill>
                  <a:srgbClr val="060607"/>
                </a:solidFill>
                <a:effectLst/>
                <a:latin typeface="Arabic Typesetting" panose="03020402040406030203" pitchFamily="66" charset="-78"/>
                <a:cs typeface="Arabic Typesetting" panose="03020402040406030203" pitchFamily="66" charset="-78"/>
              </a:rPr>
              <a:t>Li, G., McGill, M., Brewster, S., Chen, C. P., </a:t>
            </a:r>
            <a:r>
              <a:rPr lang="en-US" i="0" dirty="0" err="1">
                <a:solidFill>
                  <a:srgbClr val="060607"/>
                </a:solidFill>
                <a:effectLst/>
                <a:latin typeface="Arabic Typesetting" panose="03020402040406030203" pitchFamily="66" charset="-78"/>
                <a:cs typeface="Arabic Typesetting" panose="03020402040406030203" pitchFamily="66" charset="-78"/>
              </a:rPr>
              <a:t>Anguera</a:t>
            </a:r>
            <a:r>
              <a:rPr lang="en-US" i="0" dirty="0">
                <a:solidFill>
                  <a:srgbClr val="060607"/>
                </a:solidFill>
                <a:effectLst/>
                <a:latin typeface="Arabic Typesetting" panose="03020402040406030203" pitchFamily="66" charset="-78"/>
                <a:cs typeface="Arabic Typesetting" panose="03020402040406030203" pitchFamily="66" charset="-78"/>
              </a:rPr>
              <a:t>, J. A., Gazzaley, A., &amp; </a:t>
            </a:r>
            <a:r>
              <a:rPr lang="en-US" i="0" dirty="0" err="1">
                <a:solidFill>
                  <a:srgbClr val="060607"/>
                </a:solidFill>
                <a:effectLst/>
                <a:latin typeface="Arabic Typesetting" panose="03020402040406030203" pitchFamily="66" charset="-78"/>
                <a:cs typeface="Arabic Typesetting" panose="03020402040406030203" pitchFamily="66" charset="-78"/>
              </a:rPr>
              <a:t>Pollick</a:t>
            </a:r>
            <a:r>
              <a:rPr lang="en-US" i="0" dirty="0">
                <a:solidFill>
                  <a:srgbClr val="060607"/>
                </a:solidFill>
                <a:effectLst/>
                <a:latin typeface="Arabic Typesetting" panose="03020402040406030203" pitchFamily="66" charset="-78"/>
                <a:cs typeface="Arabic Typesetting" panose="03020402040406030203" pitchFamily="66" charset="-78"/>
              </a:rPr>
              <a:t>, F. (2021). Multimodal biosensing for vestibular network-based cybersickness detection. IEEE Journal of Biomedical and Health Informatics, 26(6), 2469-2480.</a:t>
            </a:r>
          </a:p>
          <a:p>
            <a:pPr marL="457200" indent="-457200" algn="l" fontAlgn="base">
              <a:lnSpc>
                <a:spcPts val="1800"/>
              </a:lnSpc>
              <a:buFont typeface="+mj-lt"/>
              <a:buAutoNum type="arabicParenR"/>
            </a:pPr>
            <a:r>
              <a:rPr lang="en-US" i="0" dirty="0">
                <a:solidFill>
                  <a:srgbClr val="060607"/>
                </a:solidFill>
                <a:effectLst/>
                <a:latin typeface="Arabic Typesetting" panose="03020402040406030203" pitchFamily="66" charset="-78"/>
                <a:cs typeface="Arabic Typesetting" panose="03020402040406030203" pitchFamily="66" charset="-78"/>
              </a:rPr>
              <a:t>Sun, J., Xie, J., &amp; Zhou, H. (2021, March). EEG classification with transformer-based models. In 2021 </a:t>
            </a:r>
            <a:r>
              <a:rPr lang="en-US" i="0" dirty="0" err="1">
                <a:solidFill>
                  <a:srgbClr val="060607"/>
                </a:solidFill>
                <a:effectLst/>
                <a:latin typeface="Arabic Typesetting" panose="03020402040406030203" pitchFamily="66" charset="-78"/>
                <a:cs typeface="Arabic Typesetting" panose="03020402040406030203" pitchFamily="66" charset="-78"/>
              </a:rPr>
              <a:t>ieee</a:t>
            </a:r>
            <a:r>
              <a:rPr lang="en-US" i="0" dirty="0">
                <a:solidFill>
                  <a:srgbClr val="060607"/>
                </a:solidFill>
                <a:effectLst/>
                <a:latin typeface="Arabic Typesetting" panose="03020402040406030203" pitchFamily="66" charset="-78"/>
                <a:cs typeface="Arabic Typesetting" panose="03020402040406030203" pitchFamily="66" charset="-78"/>
              </a:rPr>
              <a:t> 3rd global conference on life sciences and technologies (</a:t>
            </a:r>
            <a:r>
              <a:rPr lang="en-US" i="0" dirty="0" err="1">
                <a:solidFill>
                  <a:srgbClr val="060607"/>
                </a:solidFill>
                <a:effectLst/>
                <a:latin typeface="Arabic Typesetting" panose="03020402040406030203" pitchFamily="66" charset="-78"/>
                <a:cs typeface="Arabic Typesetting" panose="03020402040406030203" pitchFamily="66" charset="-78"/>
              </a:rPr>
              <a:t>lifetech</a:t>
            </a:r>
            <a:r>
              <a:rPr lang="en-US" i="0" dirty="0">
                <a:solidFill>
                  <a:srgbClr val="060607"/>
                </a:solidFill>
                <a:effectLst/>
                <a:latin typeface="Arabic Typesetting" panose="03020402040406030203" pitchFamily="66" charset="-78"/>
                <a:cs typeface="Arabic Typesetting" panose="03020402040406030203" pitchFamily="66" charset="-78"/>
              </a:rPr>
              <a:t>) (pp. 92-93). IEEE.</a:t>
            </a:r>
          </a:p>
          <a:p>
            <a:pPr marL="342900" indent="-342900">
              <a:buFont typeface="+mj-lt"/>
              <a:buAutoNum type="arabicParenR" startAt="6"/>
            </a:pPr>
            <a:r>
              <a:rPr lang="en-GB" dirty="0">
                <a:latin typeface="Arabic Typesetting" panose="03020402040406030203" pitchFamily="66" charset="-78"/>
                <a:cs typeface="Arabic Typesetting" panose="03020402040406030203" pitchFamily="66" charset="-78"/>
              </a:rPr>
              <a:t>  Sun, J., Xie, J., &amp; Zhou, H. (2021, March). EEG classification with transformer-based models. In 2021 </a:t>
            </a:r>
            <a:r>
              <a:rPr lang="en-GB" dirty="0" err="1">
                <a:latin typeface="Arabic Typesetting" panose="03020402040406030203" pitchFamily="66" charset="-78"/>
                <a:cs typeface="Arabic Typesetting" panose="03020402040406030203" pitchFamily="66" charset="-78"/>
              </a:rPr>
              <a:t>ieee</a:t>
            </a:r>
            <a:r>
              <a:rPr lang="en-GB" dirty="0">
                <a:latin typeface="Arabic Typesetting" panose="03020402040406030203" pitchFamily="66" charset="-78"/>
                <a:cs typeface="Arabic Typesetting" panose="03020402040406030203" pitchFamily="66" charset="-78"/>
              </a:rPr>
              <a:t> 3rd global conference on life    sciences and technologies  	(</a:t>
            </a:r>
            <a:r>
              <a:rPr lang="en-GB" dirty="0" err="1">
                <a:latin typeface="Arabic Typesetting" panose="03020402040406030203" pitchFamily="66" charset="-78"/>
                <a:cs typeface="Arabic Typesetting" panose="03020402040406030203" pitchFamily="66" charset="-78"/>
              </a:rPr>
              <a:t>lifetech</a:t>
            </a:r>
            <a:r>
              <a:rPr lang="en-GB" dirty="0">
                <a:latin typeface="Arabic Typesetting" panose="03020402040406030203" pitchFamily="66" charset="-78"/>
                <a:cs typeface="Arabic Typesetting" panose="03020402040406030203" pitchFamily="66" charset="-78"/>
              </a:rPr>
              <a:t>) (pp. 92-93). IEEE.</a:t>
            </a:r>
          </a:p>
          <a:p>
            <a:pPr marL="342900" indent="-342900">
              <a:buFont typeface="+mj-lt"/>
              <a:buAutoNum type="arabicParenR" startAt="6"/>
            </a:pPr>
            <a:r>
              <a:rPr lang="en-US" dirty="0">
                <a:latin typeface="Arabic Typesetting" panose="03020402040406030203" pitchFamily="66" charset="-78"/>
                <a:cs typeface="Arabic Typesetting" panose="03020402040406030203" pitchFamily="66" charset="-78"/>
              </a:rPr>
              <a:t>  Pahuja, S. K., &amp; Veer, K. (2022). Recent approaches on classification and feature extraction of EEG signal: A review. </a:t>
            </a:r>
            <a:r>
              <a:rPr lang="en-US" dirty="0" err="1">
                <a:latin typeface="Arabic Typesetting" panose="03020402040406030203" pitchFamily="66" charset="-78"/>
                <a:cs typeface="Arabic Typesetting" panose="03020402040406030203" pitchFamily="66" charset="-78"/>
              </a:rPr>
              <a:t>Robotica</a:t>
            </a:r>
            <a:r>
              <a:rPr lang="en-US" dirty="0">
                <a:latin typeface="Arabic Typesetting" panose="03020402040406030203" pitchFamily="66" charset="-78"/>
                <a:cs typeface="Arabic Typesetting" panose="03020402040406030203" pitchFamily="66" charset="-78"/>
              </a:rPr>
              <a:t>, 40(1), 77-101</a:t>
            </a:r>
            <a:endParaRPr lang="en-GB" dirty="0">
              <a:latin typeface="Arabic Typesetting" panose="03020402040406030203" pitchFamily="66" charset="-78"/>
              <a:cs typeface="Arabic Typesetting" panose="03020402040406030203" pitchFamily="66" charset="-78"/>
            </a:endParaRPr>
          </a:p>
          <a:p>
            <a:pPr marL="342900" indent="-342900">
              <a:buFont typeface="+mj-lt"/>
              <a:buAutoNum type="arabicParenR" startAt="6"/>
            </a:pPr>
            <a:r>
              <a:rPr lang="en-US" dirty="0">
                <a:latin typeface="Arabic Typesetting" panose="03020402040406030203" pitchFamily="66" charset="-78"/>
                <a:cs typeface="Arabic Typesetting" panose="03020402040406030203" pitchFamily="66" charset="-78"/>
              </a:rPr>
              <a:t>  Chang, E., Billinghurst, M., &amp; Yoo, B. (2023). Brain activity during cybersickness: A scoping review. </a:t>
            </a:r>
            <a:r>
              <a:rPr lang="en-US" i="1" dirty="0">
                <a:latin typeface="Arabic Typesetting" panose="03020402040406030203" pitchFamily="66" charset="-78"/>
                <a:cs typeface="Arabic Typesetting" panose="03020402040406030203" pitchFamily="66" charset="-78"/>
              </a:rPr>
              <a:t>Virtual reality</a:t>
            </a:r>
            <a:r>
              <a:rPr lang="en-US" dirty="0">
                <a:latin typeface="Arabic Typesetting" panose="03020402040406030203" pitchFamily="66" charset="-78"/>
                <a:cs typeface="Arabic Typesetting" panose="03020402040406030203" pitchFamily="66" charset="-78"/>
              </a:rPr>
              <a:t>, </a:t>
            </a:r>
            <a:r>
              <a:rPr lang="en-US" i="1" dirty="0">
                <a:latin typeface="Arabic Typesetting" panose="03020402040406030203" pitchFamily="66" charset="-78"/>
                <a:cs typeface="Arabic Typesetting" panose="03020402040406030203" pitchFamily="66" charset="-78"/>
              </a:rPr>
              <a:t>27</a:t>
            </a:r>
            <a:r>
              <a:rPr lang="en-US" dirty="0">
                <a:latin typeface="Arabic Typesetting" panose="03020402040406030203" pitchFamily="66" charset="-78"/>
                <a:cs typeface="Arabic Typesetting" panose="03020402040406030203" pitchFamily="66" charset="-78"/>
              </a:rPr>
              <a:t>(3), 2073-2097</a:t>
            </a:r>
            <a:endParaRPr lang="en-GB" dirty="0">
              <a:latin typeface="Arabic Typesetting" panose="03020402040406030203" pitchFamily="66" charset="-78"/>
              <a:cs typeface="Arabic Typesetting" panose="03020402040406030203" pitchFamily="66" charset="-78"/>
            </a:endParaRPr>
          </a:p>
          <a:p>
            <a:pPr marL="457200" indent="-457200" algn="l" fontAlgn="base">
              <a:lnSpc>
                <a:spcPts val="1800"/>
              </a:lnSpc>
              <a:buFont typeface="+mj-lt"/>
              <a:buAutoNum type="arabicParenR"/>
            </a:pPr>
            <a:endParaRPr lang="en-US" i="0" dirty="0">
              <a:solidFill>
                <a:srgbClr val="060607"/>
              </a:solidFill>
              <a:effectLst/>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3139545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dirty="0">
              <a:solidFill>
                <a:schemeClr val="bg2"/>
              </a:solidFill>
            </a:endParaRP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AB7B7-137B-A297-1F46-DDF7600F7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3912AD-2DF7-FC66-D11A-F50317979B5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3F85265-6445-FAD6-A510-65E7FD219889}"/>
              </a:ext>
            </a:extLst>
          </p:cNvPr>
          <p:cNvSpPr>
            <a:spLocks noGrp="1"/>
          </p:cNvSpPr>
          <p:nvPr>
            <p:ph sz="half" idx="1"/>
          </p:nvPr>
        </p:nvSpPr>
        <p:spPr>
          <a:xfrm>
            <a:off x="581192" y="2070576"/>
            <a:ext cx="10706240" cy="4713682"/>
          </a:xfrm>
        </p:spPr>
        <p:txBody>
          <a:bodyPr>
            <a:normAutofit/>
          </a:bodyPr>
          <a:lstStyle/>
          <a:p>
            <a:pPr algn="just"/>
            <a:r>
              <a:rPr lang="en-US" sz="2400" b="1" dirty="0">
                <a:solidFill>
                  <a:schemeClr val="tx1"/>
                </a:solidFill>
              </a:rPr>
              <a:t>Significance</a:t>
            </a:r>
          </a:p>
          <a:p>
            <a:pPr lvl="1" algn="just">
              <a:buFont typeface="Arial" panose="020B0604020202020204" pitchFamily="34" charset="0"/>
              <a:buChar char="•"/>
            </a:pPr>
            <a:r>
              <a:rPr lang="en-US" sz="2400" dirty="0">
                <a:solidFill>
                  <a:schemeClr val="tx1"/>
                </a:solidFill>
                <a:latin typeface="Arabic Typesetting" panose="03020402040406030203" pitchFamily="66" charset="-78"/>
                <a:cs typeface="Arabic Typesetting" panose="03020402040406030203" pitchFamily="66" charset="-78"/>
              </a:rPr>
              <a:t>Enables real-time, objective detection of cybersickness using EEG signals.</a:t>
            </a:r>
          </a:p>
          <a:p>
            <a:pPr lvl="1" algn="just">
              <a:buFont typeface="Arial" panose="020B0604020202020204" pitchFamily="34" charset="0"/>
              <a:buChar char="•"/>
            </a:pPr>
            <a:r>
              <a:rPr lang="en-US" sz="2400" dirty="0">
                <a:solidFill>
                  <a:schemeClr val="tx1"/>
                </a:solidFill>
                <a:latin typeface="Arabic Typesetting" panose="03020402040406030203" pitchFamily="66" charset="-78"/>
                <a:cs typeface="Arabic Typesetting" panose="03020402040406030203" pitchFamily="66" charset="-78"/>
              </a:rPr>
              <a:t>Utilizes a hybrid CNN-Transformer model for accurate brain signal analysis.</a:t>
            </a:r>
          </a:p>
          <a:p>
            <a:pPr lvl="1" algn="just">
              <a:buFont typeface="Arial" panose="020B0604020202020204" pitchFamily="34" charset="0"/>
              <a:buChar char="•"/>
            </a:pPr>
            <a:r>
              <a:rPr lang="en-US" sz="2400" dirty="0">
                <a:solidFill>
                  <a:schemeClr val="tx1"/>
                </a:solidFill>
                <a:latin typeface="Arabic Typesetting" panose="03020402040406030203" pitchFamily="66" charset="-78"/>
                <a:cs typeface="Arabic Typesetting" panose="03020402040406030203" pitchFamily="66" charset="-78"/>
              </a:rPr>
              <a:t>Enhances VR safety and user experience across various real-world applications.</a:t>
            </a:r>
            <a:endParaRPr lang="en-US" sz="2400" b="1" dirty="0">
              <a:solidFill>
                <a:schemeClr val="tx1"/>
              </a:solidFill>
            </a:endParaRPr>
          </a:p>
          <a:p>
            <a:pPr algn="just"/>
            <a:r>
              <a:rPr lang="en-US" sz="2400" b="1" dirty="0">
                <a:solidFill>
                  <a:schemeClr val="tx1"/>
                </a:solidFill>
              </a:rPr>
              <a:t>The Opportunity</a:t>
            </a:r>
          </a:p>
          <a:p>
            <a:pPr marL="324000" lvl="1" indent="0" algn="just">
              <a:buNone/>
            </a:pPr>
            <a:r>
              <a:rPr lang="en-US" sz="2400" dirty="0">
                <a:solidFill>
                  <a:schemeClr val="tx1"/>
                </a:solidFill>
                <a:latin typeface="Arabic Typesetting" panose="03020402040406030203" pitchFamily="66" charset="-78"/>
                <a:cs typeface="Arabic Typesetting" panose="03020402040406030203" pitchFamily="66" charset="-78"/>
              </a:rPr>
              <a:t>Electroencephalography (EEG) signals, which capture brain activity, offer a promising avenue for detecting physiological states like cybersickness. Advances in deep learning provide the tools to analyze complex EEG data, enabling the development of more robust and reliable detection frameworks.</a:t>
            </a:r>
            <a:endParaRPr lang="en-US" sz="2400" dirty="0">
              <a:solidFill>
                <a:schemeClr val="tx1"/>
              </a:solidFill>
            </a:endParaRPr>
          </a:p>
        </p:txBody>
      </p:sp>
    </p:spTree>
    <p:extLst>
      <p:ext uri="{BB962C8B-B14F-4D97-AF65-F5344CB8AC3E}">
        <p14:creationId xmlns:p14="http://schemas.microsoft.com/office/powerpoint/2010/main" val="422550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PROBLEM STATEMENT</a:t>
            </a:r>
          </a:p>
        </p:txBody>
      </p:sp>
      <p:sp>
        <p:nvSpPr>
          <p:cNvPr id="4" name="Rectangle 2">
            <a:extLst>
              <a:ext uri="{FF2B5EF4-FFF2-40B4-BE49-F238E27FC236}">
                <a16:creationId xmlns:a16="http://schemas.microsoft.com/office/drawing/2014/main" id="{158F37A6-8D2E-EF88-054C-823C524A141D}"/>
              </a:ext>
            </a:extLst>
          </p:cNvPr>
          <p:cNvSpPr>
            <a:spLocks noGrp="1" noChangeArrowheads="1"/>
          </p:cNvSpPr>
          <p:nvPr>
            <p:ph sz="half" idx="2"/>
          </p:nvPr>
        </p:nvSpPr>
        <p:spPr bwMode="auto">
          <a:xfrm>
            <a:off x="581192" y="2092602"/>
            <a:ext cx="1102961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buClr>
                <a:srgbClr val="0070C0"/>
              </a:buClr>
              <a:buSzTx/>
              <a:buFont typeface="Arial" panose="020B0604020202020204" pitchFamily="34" charset="0"/>
              <a:buChar char="•"/>
            </a:pP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Cybersickness</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 is a major barrier to the widespread adoption of VR, causing symptoms like nausea, dizziness, and disorientation.</a:t>
            </a:r>
          </a:p>
          <a:p>
            <a:pPr defTabSz="914400" eaLnBrk="0" fontAlgn="base" hangingPunct="0">
              <a:spcBef>
                <a:spcPct val="0"/>
              </a:spcBef>
              <a:spcAft>
                <a:spcPct val="0"/>
              </a:spcAft>
              <a:buClr>
                <a:srgbClr val="0070C0"/>
              </a:buClr>
              <a:buSzTx/>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Existing detection methods are </a:t>
            </a: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subjective</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 relying on post-experience questionnaires which are inconsistent and not real-time.</a:t>
            </a:r>
          </a:p>
          <a:p>
            <a:pPr defTabSz="914400" eaLnBrk="0" fontAlgn="base" hangingPunct="0">
              <a:spcBef>
                <a:spcPct val="0"/>
              </a:spcBef>
              <a:spcAft>
                <a:spcPct val="0"/>
              </a:spcAft>
              <a:buClr>
                <a:srgbClr val="0070C0"/>
              </a:buClr>
              <a:buSzTx/>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There's a </a:t>
            </a: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lack of objective, automated, and real-time systems</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 for early detection and prevention of cybersickness.</a:t>
            </a:r>
          </a:p>
          <a:p>
            <a:pPr defTabSz="914400" eaLnBrk="0" fontAlgn="base" hangingPunct="0">
              <a:spcBef>
                <a:spcPct val="0"/>
              </a:spcBef>
              <a:spcAft>
                <a:spcPct val="0"/>
              </a:spcAft>
              <a:buClr>
                <a:srgbClr val="0070C0"/>
              </a:buClr>
              <a:buSzTx/>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While EEG offers potential, many existing approaches either ignore temporal patterns or use shallow models, leading to </a:t>
            </a: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lower accuracy</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a:t>
            </a:r>
          </a:p>
          <a:p>
            <a:pPr defTabSz="914400" eaLnBrk="0" fontAlgn="base" hangingPunct="0">
              <a:spcBef>
                <a:spcPct val="0"/>
              </a:spcBef>
              <a:spcAft>
                <a:spcPct val="0"/>
              </a:spcAft>
              <a:buClr>
                <a:srgbClr val="0070C0"/>
              </a:buClr>
              <a:buSzTx/>
              <a:buFont typeface="Arial" panose="020B0604020202020204" pitchFamily="34" charset="0"/>
              <a:buChar char="•"/>
            </a:pP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There is a need for a </a:t>
            </a: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deep learning-based solution</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 that can effectively process EEG data and </a:t>
            </a:r>
            <a:r>
              <a:rPr kumimoji="0" lang="en-US" altLang="en-US" sz="2800" b="1"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predict cybersickness</a:t>
            </a:r>
            <a:r>
              <a:rPr kumimoji="0" lang="en-US" altLang="en-US" sz="2800" b="0" i="0" u="none" strike="noStrike" cap="none" normalizeH="0" baseline="0" dirty="0">
                <a:ln>
                  <a:noFill/>
                </a:ln>
                <a:solidFill>
                  <a:schemeClr val="tx1"/>
                </a:solidFill>
                <a:effectLst/>
                <a:latin typeface="Arabic Typesetting" panose="03020402040406030203" pitchFamily="66" charset="-78"/>
                <a:cs typeface="Arabic Typesetting" panose="03020402040406030203" pitchFamily="66" charset="-78"/>
              </a:rPr>
              <a:t> in a reliable and timely manner.</a:t>
            </a:r>
          </a:p>
        </p:txBody>
      </p:sp>
    </p:spTree>
    <p:extLst>
      <p:ext uri="{BB962C8B-B14F-4D97-AF65-F5344CB8AC3E}">
        <p14:creationId xmlns:p14="http://schemas.microsoft.com/office/powerpoint/2010/main" val="49760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535C5-E8B3-F5BF-CF66-BE1854944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B35152-BB7C-DEF7-B397-D00001290A70}"/>
              </a:ext>
            </a:extLst>
          </p:cNvPr>
          <p:cNvSpPr>
            <a:spLocks noGrp="1"/>
          </p:cNvSpPr>
          <p:nvPr>
            <p:ph type="title"/>
          </p:nvPr>
        </p:nvSpPr>
        <p:spPr/>
        <p:txBody>
          <a:bodyPr/>
          <a:lstStyle/>
          <a:p>
            <a:r>
              <a:rPr lang="en-US" dirty="0"/>
              <a:t>Research objectives</a:t>
            </a:r>
          </a:p>
        </p:txBody>
      </p:sp>
      <p:sp>
        <p:nvSpPr>
          <p:cNvPr id="3" name="Content Placeholder 2">
            <a:extLst>
              <a:ext uri="{FF2B5EF4-FFF2-40B4-BE49-F238E27FC236}">
                <a16:creationId xmlns:a16="http://schemas.microsoft.com/office/drawing/2014/main" id="{EEBBDC1C-0189-20F9-F8D9-8EF8F9DDE071}"/>
              </a:ext>
            </a:extLst>
          </p:cNvPr>
          <p:cNvSpPr>
            <a:spLocks noGrp="1"/>
          </p:cNvSpPr>
          <p:nvPr>
            <p:ph sz="half" idx="1"/>
          </p:nvPr>
        </p:nvSpPr>
        <p:spPr>
          <a:xfrm>
            <a:off x="581192" y="2231136"/>
            <a:ext cx="11029616" cy="4197095"/>
          </a:xfrm>
        </p:spPr>
        <p:txBody>
          <a:bodyPr>
            <a:normAutofit/>
          </a:bodyPr>
          <a:lstStyle/>
          <a:p>
            <a:r>
              <a:rPr lang="en-US" sz="2000" b="1" i="0" dirty="0">
                <a:effectLst/>
                <a:latin typeface="+mj-lt"/>
              </a:rPr>
              <a:t>Primary Objective:</a:t>
            </a:r>
          </a:p>
          <a:p>
            <a:pPr lvl="1">
              <a:buFont typeface="Arial" panose="020B0604020202020204" pitchFamily="34" charset="0"/>
              <a:buChar char="•"/>
            </a:pPr>
            <a:r>
              <a:rPr lang="en-US" sz="1800" b="0" i="0" dirty="0">
                <a:effectLst/>
                <a:latin typeface="+mj-lt"/>
                <a:cs typeface="Arabic Typesetting" panose="03020402040406030203" pitchFamily="66" charset="-78"/>
              </a:rPr>
              <a:t>Develop a novel approach involving a hybrid-transformer architecture utilizing EEG signals for the real-time detection of cybersickness in VR environments.</a:t>
            </a:r>
          </a:p>
          <a:p>
            <a:r>
              <a:rPr lang="en-US" sz="2000" b="1" i="0" dirty="0">
                <a:effectLst/>
                <a:latin typeface="+mj-lt"/>
              </a:rPr>
              <a:t>Specific Objectives:</a:t>
            </a:r>
          </a:p>
          <a:p>
            <a:pPr lvl="1">
              <a:buFont typeface="Arial" panose="020B0604020202020204" pitchFamily="34" charset="0"/>
              <a:buChar char="•"/>
            </a:pPr>
            <a:r>
              <a:rPr lang="en-US" sz="1800" b="0" i="0" dirty="0">
                <a:effectLst/>
                <a:latin typeface="+mj-lt"/>
                <a:cs typeface="Arabic Typesetting" panose="03020402040406030203" pitchFamily="66" charset="-78"/>
              </a:rPr>
              <a:t>Objective 1: Collect and preprocess a comprehensive dataset of EEG signals during VR exposure to capture diverse user experiences.</a:t>
            </a:r>
          </a:p>
          <a:p>
            <a:pPr lvl="1">
              <a:buFont typeface="Arial" panose="020B0604020202020204" pitchFamily="34" charset="0"/>
              <a:buChar char="•"/>
            </a:pPr>
            <a:r>
              <a:rPr lang="en-US" sz="1800" b="0" i="0" dirty="0">
                <a:effectLst/>
                <a:latin typeface="+mj-lt"/>
                <a:cs typeface="Arabic Typesetting" panose="03020402040406030203" pitchFamily="66" charset="-78"/>
              </a:rPr>
              <a:t>Objective 2: Design and implement a hybrid-transformer architecture tailored for analyzing EEG data related to cybersickness.</a:t>
            </a:r>
          </a:p>
          <a:p>
            <a:pPr lvl="1">
              <a:buFont typeface="Arial" panose="020B0604020202020204" pitchFamily="34" charset="0"/>
              <a:buChar char="•"/>
            </a:pPr>
            <a:r>
              <a:rPr lang="en-US" sz="1800" b="0" i="0" dirty="0">
                <a:effectLst/>
                <a:latin typeface="+mj-lt"/>
                <a:cs typeface="Arabic Typesetting" panose="03020402040406030203" pitchFamily="66" charset="-78"/>
              </a:rPr>
              <a:t>Objective 3: Evaluate the model's accuracy and reliability in predicting cybersickness across different VR applications and user profiles.</a:t>
            </a:r>
          </a:p>
        </p:txBody>
      </p:sp>
    </p:spTree>
    <p:extLst>
      <p:ext uri="{BB962C8B-B14F-4D97-AF65-F5344CB8AC3E}">
        <p14:creationId xmlns:p14="http://schemas.microsoft.com/office/powerpoint/2010/main" val="195314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D917D-BA64-3045-F84C-A06BCA6CD1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4076AC-9BC1-CF55-8829-488C6591DBFB}"/>
              </a:ext>
            </a:extLst>
          </p:cNvPr>
          <p:cNvSpPr>
            <a:spLocks noGrp="1"/>
          </p:cNvSpPr>
          <p:nvPr>
            <p:ph type="title"/>
          </p:nvPr>
        </p:nvSpPr>
        <p:spPr/>
        <p:txBody>
          <a:bodyPr/>
          <a:lstStyle/>
          <a:p>
            <a:r>
              <a:rPr lang="en-US" dirty="0"/>
              <a:t>Proposed system - introduction</a:t>
            </a:r>
          </a:p>
        </p:txBody>
      </p:sp>
      <p:sp>
        <p:nvSpPr>
          <p:cNvPr id="3" name="Content Placeholder 2">
            <a:extLst>
              <a:ext uri="{FF2B5EF4-FFF2-40B4-BE49-F238E27FC236}">
                <a16:creationId xmlns:a16="http://schemas.microsoft.com/office/drawing/2014/main" id="{E2907FB3-B93C-7F0C-FEA5-8A88B7EF3711}"/>
              </a:ext>
            </a:extLst>
          </p:cNvPr>
          <p:cNvSpPr>
            <a:spLocks noGrp="1"/>
          </p:cNvSpPr>
          <p:nvPr>
            <p:ph sz="half" idx="1"/>
          </p:nvPr>
        </p:nvSpPr>
        <p:spPr>
          <a:xfrm>
            <a:off x="441960" y="1809430"/>
            <a:ext cx="11029616" cy="5048570"/>
          </a:xfrm>
        </p:spPr>
        <p:txBody>
          <a:bodyPr>
            <a:normAutofit fontScale="92500" lnSpcReduction="10000"/>
          </a:bodyPr>
          <a:lstStyle/>
          <a:p>
            <a:r>
              <a:rPr lang="en-US" sz="2000" b="1" dirty="0"/>
              <a:t>System Overview</a:t>
            </a:r>
          </a:p>
          <a:p>
            <a:r>
              <a:rPr lang="en-US" sz="1600" b="1" dirty="0"/>
              <a:t>Raw EEG Signals</a:t>
            </a:r>
            <a:r>
              <a:rPr lang="en-US" sz="1600" dirty="0"/>
              <a:t>: Non-invasive method for detection but require preprocessing.</a:t>
            </a:r>
          </a:p>
          <a:p>
            <a:r>
              <a:rPr lang="en-US" sz="1600" b="1" dirty="0"/>
              <a:t>Preprocessing Pipeline</a:t>
            </a:r>
          </a:p>
          <a:p>
            <a:pPr lvl="1">
              <a:buFont typeface="+mj-lt"/>
              <a:buAutoNum type="arabicPeriod"/>
            </a:pPr>
            <a:r>
              <a:rPr lang="en-US" sz="1400" b="1" dirty="0"/>
              <a:t>Filtering</a:t>
            </a:r>
            <a:r>
              <a:rPr lang="en-US" sz="1400" dirty="0"/>
              <a:t>:</a:t>
            </a:r>
          </a:p>
          <a:p>
            <a:pPr marL="1012950" lvl="2" indent="-285750">
              <a:buFont typeface="+mj-lt"/>
              <a:buAutoNum type="arabicPeriod"/>
            </a:pPr>
            <a:r>
              <a:rPr lang="en-US" sz="1200" b="1" dirty="0"/>
              <a:t>Bandpass (4-40 Hz)</a:t>
            </a:r>
            <a:r>
              <a:rPr lang="en-US" sz="1200" dirty="0"/>
              <a:t>: Removes drift and noise.</a:t>
            </a:r>
          </a:p>
          <a:p>
            <a:pPr marL="1012950" lvl="2" indent="-285750">
              <a:buFont typeface="+mj-lt"/>
              <a:buAutoNum type="arabicPeriod"/>
            </a:pPr>
            <a:r>
              <a:rPr lang="en-US" sz="1200" b="1" dirty="0"/>
              <a:t>Notch (50 Hz)</a:t>
            </a:r>
            <a:r>
              <a:rPr lang="en-US" sz="1200" dirty="0"/>
              <a:t>: Suppresses powerline interference.</a:t>
            </a:r>
          </a:p>
          <a:p>
            <a:pPr lvl="1">
              <a:buFont typeface="+mj-lt"/>
              <a:buAutoNum type="arabicPeriod"/>
            </a:pPr>
            <a:r>
              <a:rPr lang="en-US" sz="1400" b="1" dirty="0"/>
              <a:t>Artifact Removal by</a:t>
            </a:r>
            <a:r>
              <a:rPr lang="en-US" sz="1400" dirty="0"/>
              <a:t> </a:t>
            </a:r>
            <a:r>
              <a:rPr lang="en-US" sz="1400" b="1" dirty="0"/>
              <a:t>Independent Component Analysis (ICA)</a:t>
            </a:r>
            <a:r>
              <a:rPr lang="en-US" sz="1400" dirty="0"/>
              <a:t>: Eliminates eye/muscle noise.</a:t>
            </a:r>
          </a:p>
          <a:p>
            <a:pPr lvl="1">
              <a:buFont typeface="+mj-lt"/>
              <a:buAutoNum type="arabicPeriod"/>
            </a:pPr>
            <a:r>
              <a:rPr lang="en-US" sz="1400" b="1" dirty="0"/>
              <a:t>Segmentation &amp; Feature Extraction</a:t>
            </a:r>
            <a:r>
              <a:rPr lang="en-US" sz="1400" dirty="0"/>
              <a:t>:</a:t>
            </a:r>
          </a:p>
          <a:p>
            <a:pPr marL="1012950" lvl="2" indent="-285750">
              <a:buFont typeface="+mj-lt"/>
              <a:buAutoNum type="arabicPeriod"/>
            </a:pPr>
            <a:r>
              <a:rPr lang="en-US" sz="1200" dirty="0"/>
              <a:t>Splits EEG into</a:t>
            </a:r>
            <a:r>
              <a:rPr lang="en-US" sz="1200" b="1" dirty="0"/>
              <a:t> segments of 60s </a:t>
            </a:r>
            <a:r>
              <a:rPr lang="en-US" sz="1200" dirty="0"/>
              <a:t>&amp; extract </a:t>
            </a:r>
            <a:r>
              <a:rPr lang="en-US" sz="1200" b="1" dirty="0"/>
              <a:t>statistical &amp; frequency-based features</a:t>
            </a:r>
            <a:r>
              <a:rPr lang="en-US" sz="1200" dirty="0"/>
              <a:t> using FFT.</a:t>
            </a:r>
          </a:p>
          <a:p>
            <a:pPr lvl="1"/>
            <a:r>
              <a:rPr lang="en-US" sz="1400" b="1" dirty="0"/>
              <a:t>Deep Learning Model</a:t>
            </a:r>
          </a:p>
          <a:p>
            <a:pPr lvl="2">
              <a:buFont typeface="Arial" panose="020B0604020202020204" pitchFamily="34" charset="0"/>
              <a:buChar char="•"/>
            </a:pPr>
            <a:r>
              <a:rPr lang="en-US" sz="1200" b="1" dirty="0"/>
              <a:t>CNN</a:t>
            </a:r>
            <a:r>
              <a:rPr lang="en-US" sz="1200" dirty="0"/>
              <a:t>: Captures </a:t>
            </a:r>
            <a:r>
              <a:rPr lang="en-US" sz="1200" b="1" dirty="0"/>
              <a:t>spatial</a:t>
            </a:r>
            <a:r>
              <a:rPr lang="en-US" sz="1200" dirty="0"/>
              <a:t> EEG patterns.</a:t>
            </a:r>
          </a:p>
          <a:p>
            <a:pPr lvl="2">
              <a:buFont typeface="Arial" panose="020B0604020202020204" pitchFamily="34" charset="0"/>
              <a:buChar char="•"/>
            </a:pPr>
            <a:r>
              <a:rPr lang="en-US" sz="1200" b="1" dirty="0"/>
              <a:t>Transformer</a:t>
            </a:r>
            <a:r>
              <a:rPr lang="en-US" sz="1200" dirty="0"/>
              <a:t>: Learns </a:t>
            </a:r>
            <a:r>
              <a:rPr lang="en-US" sz="1200" b="1" dirty="0"/>
              <a:t>temporal dependencies</a:t>
            </a:r>
            <a:r>
              <a:rPr lang="en-US" sz="1200" dirty="0"/>
              <a:t>.</a:t>
            </a:r>
          </a:p>
          <a:p>
            <a:pPr lvl="2">
              <a:buFont typeface="Arial" panose="020B0604020202020204" pitchFamily="34" charset="0"/>
              <a:buChar char="•"/>
            </a:pPr>
            <a:r>
              <a:rPr lang="en-US" sz="1200" b="1" dirty="0"/>
              <a:t>Fusion Layer</a:t>
            </a:r>
            <a:r>
              <a:rPr lang="en-US" sz="1200" dirty="0"/>
              <a:t>: Combines CNN &amp; Transformer outputs.</a:t>
            </a:r>
          </a:p>
          <a:p>
            <a:pPr lvl="2">
              <a:buFont typeface="Arial" panose="020B0604020202020204" pitchFamily="34" charset="0"/>
              <a:buChar char="•"/>
            </a:pPr>
            <a:r>
              <a:rPr lang="en-US" sz="1200" b="1" dirty="0"/>
              <a:t>Fully Connected Layer + </a:t>
            </a:r>
            <a:r>
              <a:rPr lang="en-US" sz="1200" b="1" dirty="0" err="1"/>
              <a:t>Softmax</a:t>
            </a:r>
            <a:r>
              <a:rPr lang="en-US" sz="1200" dirty="0"/>
              <a:t>: Classifies cybersickness.</a:t>
            </a:r>
          </a:p>
          <a:p>
            <a:r>
              <a:rPr lang="en-US" sz="1600" b="1" dirty="0"/>
              <a:t>Outcome</a:t>
            </a:r>
          </a:p>
          <a:p>
            <a:pPr lvl="1">
              <a:buFont typeface="Arial" panose="020B0604020202020204" pitchFamily="34" charset="0"/>
              <a:buChar char="•"/>
            </a:pPr>
            <a:r>
              <a:rPr lang="en-US" sz="1400" b="1" dirty="0"/>
              <a:t>High accuracy</a:t>
            </a:r>
            <a:r>
              <a:rPr lang="en-US" sz="1400" dirty="0"/>
              <a:t> in cybersickness detection.</a:t>
            </a:r>
          </a:p>
          <a:p>
            <a:pPr lvl="1">
              <a:buFont typeface="Arial" panose="020B0604020202020204" pitchFamily="34" charset="0"/>
              <a:buChar char="•"/>
            </a:pPr>
            <a:r>
              <a:rPr lang="en-US" sz="1400" b="1" dirty="0"/>
              <a:t>Enhances VR experience</a:t>
            </a:r>
            <a:r>
              <a:rPr lang="en-US" sz="1400" dirty="0"/>
              <a:t> by enabling real-time monitoring.</a:t>
            </a:r>
          </a:p>
        </p:txBody>
      </p:sp>
    </p:spTree>
    <p:extLst>
      <p:ext uri="{BB962C8B-B14F-4D97-AF65-F5344CB8AC3E}">
        <p14:creationId xmlns:p14="http://schemas.microsoft.com/office/powerpoint/2010/main" val="2935127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40809-D80B-230F-99E5-FD1EB708F8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F1686B-B7E8-E9A6-1F7D-DC359A97EE0F}"/>
              </a:ext>
            </a:extLst>
          </p:cNvPr>
          <p:cNvSpPr>
            <a:spLocks noGrp="1"/>
          </p:cNvSpPr>
          <p:nvPr>
            <p:ph type="title"/>
          </p:nvPr>
        </p:nvSpPr>
        <p:spPr/>
        <p:txBody>
          <a:bodyPr/>
          <a:lstStyle/>
          <a:p>
            <a:r>
              <a:rPr lang="en-US" dirty="0"/>
              <a:t>Proposed system - diagram</a:t>
            </a:r>
          </a:p>
        </p:txBody>
      </p:sp>
      <p:pic>
        <p:nvPicPr>
          <p:cNvPr id="21" name="Picture 20">
            <a:extLst>
              <a:ext uri="{FF2B5EF4-FFF2-40B4-BE49-F238E27FC236}">
                <a16:creationId xmlns:a16="http://schemas.microsoft.com/office/drawing/2014/main" id="{AAD1E973-03A6-1D87-0A93-332854DCC817}"/>
              </a:ext>
            </a:extLst>
          </p:cNvPr>
          <p:cNvPicPr>
            <a:picLocks noChangeAspect="1"/>
          </p:cNvPicPr>
          <p:nvPr/>
        </p:nvPicPr>
        <p:blipFill>
          <a:blip r:embed="rId2">
            <a:duotone>
              <a:schemeClr val="accent2">
                <a:shade val="45000"/>
                <a:satMod val="135000"/>
              </a:schemeClr>
              <a:prstClr val="white"/>
            </a:duotone>
          </a:blip>
          <a:srcRect/>
          <a:stretch/>
        </p:blipFill>
        <p:spPr>
          <a:xfrm>
            <a:off x="581192" y="2399071"/>
            <a:ext cx="11029617" cy="3569110"/>
          </a:xfrm>
          <a:prstGeom prst="rect">
            <a:avLst/>
          </a:prstGeom>
        </p:spPr>
      </p:pic>
    </p:spTree>
    <p:extLst>
      <p:ext uri="{BB962C8B-B14F-4D97-AF65-F5344CB8AC3E}">
        <p14:creationId xmlns:p14="http://schemas.microsoft.com/office/powerpoint/2010/main" val="1087018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418DA-E76F-7C85-AAA6-73092087BA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75B6F-1CD6-4368-FF64-13F86B2195B9}"/>
              </a:ext>
            </a:extLst>
          </p:cNvPr>
          <p:cNvSpPr>
            <a:spLocks noGrp="1"/>
          </p:cNvSpPr>
          <p:nvPr>
            <p:ph type="title"/>
          </p:nvPr>
        </p:nvSpPr>
        <p:spPr/>
        <p:txBody>
          <a:bodyPr/>
          <a:lstStyle/>
          <a:p>
            <a:r>
              <a:rPr lang="en-US" dirty="0"/>
              <a:t>Proposed system – list of modules</a:t>
            </a:r>
          </a:p>
        </p:txBody>
      </p:sp>
      <p:sp>
        <p:nvSpPr>
          <p:cNvPr id="3" name="Content Placeholder 2">
            <a:extLst>
              <a:ext uri="{FF2B5EF4-FFF2-40B4-BE49-F238E27FC236}">
                <a16:creationId xmlns:a16="http://schemas.microsoft.com/office/drawing/2014/main" id="{C2263693-8BDF-900F-2A1C-B0F4EC90F523}"/>
              </a:ext>
            </a:extLst>
          </p:cNvPr>
          <p:cNvSpPr>
            <a:spLocks noGrp="1"/>
          </p:cNvSpPr>
          <p:nvPr>
            <p:ph sz="half" idx="1"/>
          </p:nvPr>
        </p:nvSpPr>
        <p:spPr>
          <a:xfrm>
            <a:off x="650017" y="3350662"/>
            <a:ext cx="5445983" cy="4303591"/>
          </a:xfrm>
        </p:spPr>
        <p:txBody>
          <a:bodyPr>
            <a:normAutofit/>
          </a:bodyPr>
          <a:lstStyle/>
          <a:p>
            <a:pPr algn="l" fontAlgn="base">
              <a:lnSpc>
                <a:spcPts val="1800"/>
              </a:lnSpc>
              <a:spcBef>
                <a:spcPts val="900"/>
              </a:spcBef>
            </a:pPr>
            <a:r>
              <a:rPr lang="en-US" sz="2800" b="1" i="0" dirty="0">
                <a:solidFill>
                  <a:srgbClr val="060607"/>
                </a:solidFill>
                <a:effectLst/>
                <a:latin typeface="+mj-lt"/>
              </a:rPr>
              <a:t>List of Modules:</a:t>
            </a:r>
          </a:p>
          <a:p>
            <a:pPr lvl="1" fontAlgn="base">
              <a:lnSpc>
                <a:spcPct val="150000"/>
              </a:lnSpc>
              <a:buFont typeface="+mj-lt"/>
              <a:buAutoNum type="arabicPeriod"/>
            </a:pPr>
            <a:r>
              <a:rPr lang="en-US" sz="2400" i="0" dirty="0">
                <a:solidFill>
                  <a:srgbClr val="060607"/>
                </a:solidFill>
                <a:effectLst/>
                <a:latin typeface="+mj-lt"/>
              </a:rPr>
              <a:t>Preprocessing Module</a:t>
            </a:r>
          </a:p>
          <a:p>
            <a:pPr lvl="1" fontAlgn="base">
              <a:lnSpc>
                <a:spcPct val="150000"/>
              </a:lnSpc>
              <a:buFont typeface="+mj-lt"/>
              <a:buAutoNum type="arabicPeriod"/>
            </a:pPr>
            <a:r>
              <a:rPr lang="en-US" sz="2400" i="0" dirty="0">
                <a:solidFill>
                  <a:srgbClr val="060607"/>
                </a:solidFill>
                <a:effectLst/>
                <a:latin typeface="+mj-lt"/>
              </a:rPr>
              <a:t>CNN Module</a:t>
            </a:r>
          </a:p>
          <a:p>
            <a:pPr lvl="1" fontAlgn="base">
              <a:lnSpc>
                <a:spcPct val="150000"/>
              </a:lnSpc>
              <a:buFont typeface="+mj-lt"/>
              <a:buAutoNum type="arabicPeriod"/>
            </a:pPr>
            <a:r>
              <a:rPr lang="en-US" sz="2400" i="0" dirty="0">
                <a:solidFill>
                  <a:srgbClr val="060607"/>
                </a:solidFill>
                <a:effectLst/>
                <a:latin typeface="+mj-lt"/>
              </a:rPr>
              <a:t>Transformer Module</a:t>
            </a:r>
          </a:p>
          <a:p>
            <a:pPr lvl="1" fontAlgn="base">
              <a:lnSpc>
                <a:spcPct val="150000"/>
              </a:lnSpc>
              <a:buFont typeface="+mj-lt"/>
              <a:buAutoNum type="arabicPeriod"/>
            </a:pPr>
            <a:r>
              <a:rPr lang="en-US" sz="2400" i="0" dirty="0">
                <a:solidFill>
                  <a:srgbClr val="060607"/>
                </a:solidFill>
                <a:effectLst/>
                <a:latin typeface="+mj-lt"/>
              </a:rPr>
              <a:t>Fusion Layer</a:t>
            </a:r>
          </a:p>
          <a:p>
            <a:pPr lvl="1" fontAlgn="base">
              <a:lnSpc>
                <a:spcPct val="150000"/>
              </a:lnSpc>
              <a:buFont typeface="+mj-lt"/>
              <a:buAutoNum type="arabicPeriod"/>
            </a:pPr>
            <a:r>
              <a:rPr lang="en-US" sz="2400" i="0" dirty="0">
                <a:solidFill>
                  <a:srgbClr val="060607"/>
                </a:solidFill>
                <a:effectLst/>
                <a:latin typeface="+mj-lt"/>
              </a:rPr>
              <a:t>Classification Layer</a:t>
            </a:r>
          </a:p>
          <a:p>
            <a:pPr marL="418950" indent="-285750" fontAlgn="base">
              <a:lnSpc>
                <a:spcPts val="1800"/>
              </a:lnSpc>
              <a:buFont typeface="Arial" panose="020B0604020202020204" pitchFamily="34" charset="0"/>
              <a:buChar char="•"/>
            </a:pPr>
            <a:endParaRPr lang="en-US" sz="2000" b="0" i="0" dirty="0">
              <a:solidFill>
                <a:srgbClr val="060607"/>
              </a:solidFill>
              <a:effectLst/>
              <a:latin typeface="+mj-lt"/>
            </a:endParaRPr>
          </a:p>
          <a:p>
            <a:pPr algn="l" fontAlgn="base">
              <a:lnSpc>
                <a:spcPts val="1800"/>
              </a:lnSpc>
            </a:pPr>
            <a:endParaRPr lang="en-US" sz="2000" b="0" i="0" dirty="0">
              <a:solidFill>
                <a:srgbClr val="060607"/>
              </a:solidFill>
              <a:effectLst/>
              <a:latin typeface="+mj-lt"/>
            </a:endParaRPr>
          </a:p>
          <a:p>
            <a:pPr marL="418950" indent="-285750" fontAlgn="base">
              <a:lnSpc>
                <a:spcPts val="1800"/>
              </a:lnSpc>
              <a:buFont typeface="Arial" panose="020B0604020202020204" pitchFamily="34" charset="0"/>
              <a:buChar char="•"/>
            </a:pPr>
            <a:endParaRPr lang="en-US" sz="2000" b="0" i="0" dirty="0">
              <a:solidFill>
                <a:srgbClr val="060607"/>
              </a:solidFill>
              <a:effectLst/>
              <a:latin typeface="+mj-lt"/>
            </a:endParaRPr>
          </a:p>
          <a:p>
            <a:pPr marL="418950" indent="-285750" fontAlgn="base">
              <a:lnSpc>
                <a:spcPts val="1800"/>
              </a:lnSpc>
              <a:buFont typeface="Arial" panose="020B0604020202020204" pitchFamily="34" charset="0"/>
              <a:buChar char="•"/>
            </a:pPr>
            <a:endParaRPr lang="en-US" sz="2000" b="0" i="0" dirty="0">
              <a:solidFill>
                <a:srgbClr val="060607"/>
              </a:solidFill>
              <a:effectLst/>
              <a:latin typeface="+mj-lt"/>
            </a:endParaRPr>
          </a:p>
          <a:p>
            <a:pPr algn="l">
              <a:buFont typeface="Arial" panose="020B0604020202020204" pitchFamily="34" charset="0"/>
              <a:buChar char="•"/>
            </a:pPr>
            <a:endParaRPr lang="en-US" sz="2000" b="0" i="0" dirty="0">
              <a:effectLst/>
              <a:latin typeface="+mj-lt"/>
            </a:endParaRPr>
          </a:p>
          <a:p>
            <a:pPr algn="l">
              <a:buFont typeface="Arial" panose="020B0604020202020204" pitchFamily="34" charset="0"/>
              <a:buChar char="•"/>
            </a:pPr>
            <a:endParaRPr lang="en-US" sz="2400" b="0" i="0" dirty="0">
              <a:effectLst/>
              <a:latin typeface="+mj-lt"/>
            </a:endParaRPr>
          </a:p>
        </p:txBody>
      </p:sp>
    </p:spTree>
    <p:extLst>
      <p:ext uri="{BB962C8B-B14F-4D97-AF65-F5344CB8AC3E}">
        <p14:creationId xmlns:p14="http://schemas.microsoft.com/office/powerpoint/2010/main" val="3450524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2F355-2B2B-F570-BE2B-6F7743B258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C63D6D-B36C-9417-BD5D-5DFEE62FF658}"/>
              </a:ext>
            </a:extLst>
          </p:cNvPr>
          <p:cNvSpPr>
            <a:spLocks noGrp="1"/>
          </p:cNvSpPr>
          <p:nvPr>
            <p:ph type="title"/>
          </p:nvPr>
        </p:nvSpPr>
        <p:spPr/>
        <p:txBody>
          <a:bodyPr/>
          <a:lstStyle/>
          <a:p>
            <a:r>
              <a:rPr lang="en-US" dirty="0"/>
              <a:t>Proposed system – PREPROCESSING MODULE</a:t>
            </a:r>
          </a:p>
        </p:txBody>
      </p:sp>
      <p:sp>
        <p:nvSpPr>
          <p:cNvPr id="3" name="Content Placeholder 2">
            <a:extLst>
              <a:ext uri="{FF2B5EF4-FFF2-40B4-BE49-F238E27FC236}">
                <a16:creationId xmlns:a16="http://schemas.microsoft.com/office/drawing/2014/main" id="{FE90C6F2-9094-55DE-C768-E99D0C6C145F}"/>
              </a:ext>
            </a:extLst>
          </p:cNvPr>
          <p:cNvSpPr>
            <a:spLocks noGrp="1"/>
          </p:cNvSpPr>
          <p:nvPr>
            <p:ph sz="half" idx="1"/>
          </p:nvPr>
        </p:nvSpPr>
        <p:spPr>
          <a:xfrm>
            <a:off x="444032" y="2221993"/>
            <a:ext cx="11029616" cy="5172014"/>
          </a:xfrm>
        </p:spPr>
        <p:txBody>
          <a:bodyPr>
            <a:normAutofit/>
          </a:bodyPr>
          <a:lstStyle/>
          <a:p>
            <a:pPr algn="l" fontAlgn="base">
              <a:lnSpc>
                <a:spcPts val="1800"/>
              </a:lnSpc>
            </a:pPr>
            <a:r>
              <a:rPr lang="en-US" sz="2000" b="1" i="0" dirty="0">
                <a:solidFill>
                  <a:srgbClr val="060607"/>
                </a:solidFill>
                <a:effectLst/>
                <a:latin typeface="+mj-lt"/>
              </a:rPr>
              <a:t>Objective</a:t>
            </a:r>
            <a:r>
              <a:rPr lang="en-US" sz="2000" b="0" i="0" dirty="0">
                <a:solidFill>
                  <a:srgbClr val="060607"/>
                </a:solidFill>
                <a:effectLst/>
                <a:latin typeface="+mj-lt"/>
              </a:rPr>
              <a:t>: Prepare EEG data for effective feature extraction and model training.</a:t>
            </a:r>
          </a:p>
          <a:p>
            <a:pPr algn="l" fontAlgn="base">
              <a:lnSpc>
                <a:spcPts val="1800"/>
              </a:lnSpc>
            </a:pPr>
            <a:r>
              <a:rPr lang="en-US" sz="2000" b="1" i="0" dirty="0">
                <a:solidFill>
                  <a:srgbClr val="060607"/>
                </a:solidFill>
                <a:effectLst/>
                <a:latin typeface="+mj-lt"/>
              </a:rPr>
              <a:t>Approach</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1" i="0" dirty="0">
                <a:solidFill>
                  <a:srgbClr val="060607"/>
                </a:solidFill>
                <a:effectLst/>
                <a:latin typeface="+mj-lt"/>
              </a:rPr>
              <a:t>Artifact Removal</a:t>
            </a:r>
            <a:r>
              <a:rPr lang="en-US" sz="1800" b="0" i="0" dirty="0">
                <a:solidFill>
                  <a:srgbClr val="060607"/>
                </a:solidFill>
                <a:effectLst/>
                <a:latin typeface="+mj-lt"/>
              </a:rPr>
              <a:t>: Use Bandpass, notch filter and ICA to remove artifacts and isolate relevant EEG signals.</a:t>
            </a:r>
          </a:p>
          <a:p>
            <a:pPr lvl="1" fontAlgn="base">
              <a:lnSpc>
                <a:spcPts val="1800"/>
              </a:lnSpc>
              <a:buFont typeface="Arial" panose="020B0604020202020204" pitchFamily="34" charset="0"/>
              <a:buChar char="•"/>
            </a:pPr>
            <a:r>
              <a:rPr lang="en-US" sz="1800" b="1" i="0" dirty="0">
                <a:solidFill>
                  <a:srgbClr val="060607"/>
                </a:solidFill>
                <a:effectLst/>
                <a:latin typeface="+mj-lt"/>
              </a:rPr>
              <a:t>Normalization</a:t>
            </a:r>
            <a:r>
              <a:rPr lang="en-US" sz="1800" b="0" i="0" dirty="0">
                <a:solidFill>
                  <a:srgbClr val="060607"/>
                </a:solidFill>
                <a:effectLst/>
                <a:latin typeface="+mj-lt"/>
              </a:rPr>
              <a:t>: Apply z-score normalization to standardize EEG signals.</a:t>
            </a:r>
            <a:r>
              <a:rPr lang="en-US" sz="1800" b="1" dirty="0">
                <a:solidFill>
                  <a:srgbClr val="060607"/>
                </a:solidFill>
                <a:latin typeface="+mj-lt"/>
              </a:rPr>
              <a:t> </a:t>
            </a:r>
          </a:p>
          <a:p>
            <a:pPr lvl="1" fontAlgn="base">
              <a:lnSpc>
                <a:spcPts val="1800"/>
              </a:lnSpc>
              <a:buFont typeface="Arial" panose="020B0604020202020204" pitchFamily="34" charset="0"/>
              <a:buChar char="•"/>
            </a:pPr>
            <a:r>
              <a:rPr lang="en-US" sz="1800" b="1" dirty="0">
                <a:solidFill>
                  <a:srgbClr val="060607"/>
                </a:solidFill>
                <a:latin typeface="+mj-lt"/>
              </a:rPr>
              <a:t>Fast-Fourier Transform: </a:t>
            </a:r>
            <a:r>
              <a:rPr lang="en-US" sz="1800" dirty="0">
                <a:solidFill>
                  <a:srgbClr val="060607"/>
                </a:solidFill>
                <a:latin typeface="+mj-lt"/>
              </a:rPr>
              <a:t>Convert data to frequency domain to determine the optimal value of ‘k’ for 			segmentation. This will also be used to extract frequency-based features.</a:t>
            </a:r>
            <a:endParaRPr lang="en-US" sz="1800" b="0" i="0" dirty="0">
              <a:solidFill>
                <a:srgbClr val="060607"/>
              </a:solidFill>
              <a:effectLst/>
              <a:latin typeface="+mj-lt"/>
            </a:endParaRPr>
          </a:p>
          <a:p>
            <a:pPr lvl="1" fontAlgn="base">
              <a:lnSpc>
                <a:spcPts val="1800"/>
              </a:lnSpc>
              <a:buFont typeface="Arial" panose="020B0604020202020204" pitchFamily="34" charset="0"/>
              <a:buChar char="•"/>
            </a:pPr>
            <a:r>
              <a:rPr lang="en-US" sz="1800" b="1" i="0" dirty="0">
                <a:solidFill>
                  <a:srgbClr val="060607"/>
                </a:solidFill>
                <a:effectLst/>
                <a:latin typeface="+mj-lt"/>
              </a:rPr>
              <a:t>Segmentation</a:t>
            </a:r>
            <a:r>
              <a:rPr lang="en-US" sz="1800" b="0" i="0" dirty="0">
                <a:solidFill>
                  <a:srgbClr val="060607"/>
                </a:solidFill>
                <a:effectLst/>
                <a:latin typeface="+mj-lt"/>
              </a:rPr>
              <a:t>: Use sliding windows and </a:t>
            </a:r>
            <a:r>
              <a:rPr lang="en-US" sz="1800" dirty="0">
                <a:solidFill>
                  <a:srgbClr val="060607"/>
                </a:solidFill>
                <a:latin typeface="+mj-lt"/>
              </a:rPr>
              <a:t>loops</a:t>
            </a:r>
            <a:r>
              <a:rPr lang="en-US" sz="1800" b="0" i="0" dirty="0">
                <a:solidFill>
                  <a:srgbClr val="060607"/>
                </a:solidFill>
                <a:effectLst/>
                <a:latin typeface="+mj-lt"/>
              </a:rPr>
              <a:t> to segment the EEG data.</a:t>
            </a:r>
          </a:p>
          <a:p>
            <a:pPr lvl="1" fontAlgn="base">
              <a:lnSpc>
                <a:spcPts val="1800"/>
              </a:lnSpc>
              <a:buFont typeface="Arial" panose="020B0604020202020204" pitchFamily="34" charset="0"/>
              <a:buChar char="•"/>
            </a:pPr>
            <a:r>
              <a:rPr lang="en-US" sz="1800" b="1" i="0" dirty="0">
                <a:solidFill>
                  <a:srgbClr val="060607"/>
                </a:solidFill>
                <a:effectLst/>
                <a:latin typeface="+mj-lt"/>
              </a:rPr>
              <a:t>Feature Extraction</a:t>
            </a:r>
            <a:r>
              <a:rPr lang="en-US" sz="1800" b="0" i="0" dirty="0">
                <a:solidFill>
                  <a:srgbClr val="060607"/>
                </a:solidFill>
                <a:effectLst/>
                <a:latin typeface="+mj-lt"/>
              </a:rPr>
              <a:t>: Extract time-domain and frequency-domain features.</a:t>
            </a:r>
          </a:p>
          <a:p>
            <a:pPr algn="l" fontAlgn="base">
              <a:lnSpc>
                <a:spcPts val="1800"/>
              </a:lnSpc>
            </a:pPr>
            <a:r>
              <a:rPr lang="en-US" sz="2000" b="1" i="0" dirty="0">
                <a:solidFill>
                  <a:srgbClr val="060607"/>
                </a:solidFill>
                <a:effectLst/>
                <a:latin typeface="+mj-lt"/>
              </a:rPr>
              <a:t>Advantages</a:t>
            </a:r>
            <a:r>
              <a:rPr lang="en-US" sz="2000" b="0" i="0" dirty="0">
                <a:solidFill>
                  <a:srgbClr val="060607"/>
                </a:solidFill>
                <a:effectLst/>
                <a:latin typeface="+mj-lt"/>
              </a:rPr>
              <a:t>:</a:t>
            </a:r>
          </a:p>
          <a:p>
            <a:pPr lvl="1" fontAlgn="base">
              <a:lnSpc>
                <a:spcPts val="1800"/>
              </a:lnSpc>
              <a:buFont typeface="Arial" panose="020B0604020202020204" pitchFamily="34" charset="0"/>
              <a:buChar char="•"/>
            </a:pPr>
            <a:r>
              <a:rPr lang="en-US" sz="1800" b="0" i="0" dirty="0">
                <a:solidFill>
                  <a:srgbClr val="060607"/>
                </a:solidFill>
                <a:effectLst/>
                <a:latin typeface="+mj-lt"/>
              </a:rPr>
              <a:t>Reduces noise and enhances signal quality.</a:t>
            </a:r>
          </a:p>
          <a:p>
            <a:pPr lvl="1" fontAlgn="base">
              <a:lnSpc>
                <a:spcPts val="1800"/>
              </a:lnSpc>
              <a:buFont typeface="Arial" panose="020B0604020202020204" pitchFamily="34" charset="0"/>
              <a:buChar char="•"/>
            </a:pPr>
            <a:r>
              <a:rPr lang="en-US" sz="1800" b="0" i="0" dirty="0">
                <a:solidFill>
                  <a:srgbClr val="060607"/>
                </a:solidFill>
                <a:effectLst/>
                <a:latin typeface="+mj-lt"/>
              </a:rPr>
              <a:t>Simplifies data and improves model performance.</a:t>
            </a:r>
          </a:p>
          <a:p>
            <a:pPr fontAlgn="base">
              <a:lnSpc>
                <a:spcPts val="1800"/>
              </a:lnSpc>
              <a:buFont typeface="Wingdings" panose="05000000000000000000" pitchFamily="2" charset="2"/>
              <a:buChar char="§"/>
            </a:pPr>
            <a:endParaRPr lang="en-US" sz="2000" b="0" i="0" dirty="0">
              <a:solidFill>
                <a:srgbClr val="060607"/>
              </a:solidFill>
              <a:effectLst/>
              <a:latin typeface="+mj-lt"/>
            </a:endParaRPr>
          </a:p>
          <a:p>
            <a:pPr algn="l">
              <a:buFont typeface="Arial" panose="020B0604020202020204" pitchFamily="34" charset="0"/>
              <a:buChar char="•"/>
            </a:pPr>
            <a:endParaRPr lang="en-US" sz="2400" b="0" i="0" dirty="0">
              <a:effectLst/>
              <a:latin typeface="+mj-lt"/>
            </a:endParaRPr>
          </a:p>
        </p:txBody>
      </p:sp>
    </p:spTree>
    <p:extLst>
      <p:ext uri="{BB962C8B-B14F-4D97-AF65-F5344CB8AC3E}">
        <p14:creationId xmlns:p14="http://schemas.microsoft.com/office/powerpoint/2010/main" val="260082545"/>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1e6a634-0652-4942-bace-803f2c8380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4F47DEF4333E45A4FEF83C10773BF2" ma:contentTypeVersion="14" ma:contentTypeDescription="Create a new document." ma:contentTypeScope="" ma:versionID="a315509f4d2c410f7665a495973ed448">
  <xsd:schema xmlns:xsd="http://www.w3.org/2001/XMLSchema" xmlns:xs="http://www.w3.org/2001/XMLSchema" xmlns:p="http://schemas.microsoft.com/office/2006/metadata/properties" xmlns:ns3="81e6a634-0652-4942-bace-803f2c838095" xmlns:ns4="c77d09f9-d3e6-41eb-8837-d79c17428db7" targetNamespace="http://schemas.microsoft.com/office/2006/metadata/properties" ma:root="true" ma:fieldsID="3556e15fbe3fe10dfe44c7b196162c7e" ns3:_="" ns4:_="">
    <xsd:import namespace="81e6a634-0652-4942-bace-803f2c838095"/>
    <xsd:import namespace="c77d09f9-d3e6-41eb-8837-d79c17428db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element ref="ns3:MediaServiceSearchProperties" minOccurs="0"/>
                <xsd:element ref="ns3:MediaServiceDateTake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6a634-0652-4942-bace-803f2c838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7d09f9-d3e6-41eb-8837-d79c17428d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91575F-4C21-47C4-8D13-EB9BE66B536F}">
  <ds:schemaRefs>
    <ds:schemaRef ds:uri="http://purl.org/dc/dcmitype/"/>
    <ds:schemaRef ds:uri="http://purl.org/dc/elements/1.1/"/>
    <ds:schemaRef ds:uri="c77d09f9-d3e6-41eb-8837-d79c17428db7"/>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81e6a634-0652-4942-bace-803f2c838095"/>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BB9E693-ED06-480D-95CF-6EAFBD939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e6a634-0652-4942-bace-803f2c838095"/>
    <ds:schemaRef ds:uri="c77d09f9-d3e6-41eb-8837-d79c17428d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TM02892315[[fn=Wisp]]</Template>
  <TotalTime>3328</TotalTime>
  <Words>2424</Words>
  <Application>Microsoft Office PowerPoint</Application>
  <PresentationFormat>Widescreen</PresentationFormat>
  <Paragraphs>260</Paragraphs>
  <Slides>29</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Arabic Typesetting</vt:lpstr>
      <vt:lpstr>Arial</vt:lpstr>
      <vt:lpstr>Calibri</vt:lpstr>
      <vt:lpstr>Cambria Math</vt:lpstr>
      <vt:lpstr>Gill Sans MT</vt:lpstr>
      <vt:lpstr>Gill Sans MT (Headings)</vt:lpstr>
      <vt:lpstr>Wingdings</vt:lpstr>
      <vt:lpstr>Wingdings 2</vt:lpstr>
      <vt:lpstr>Custom</vt:lpstr>
      <vt:lpstr>EEG-BASED CYBERSICKNESS DETECTION USING A HYBRID CNN-TRANSFORMER APPROACH</vt:lpstr>
      <vt:lpstr> INTRODUCTION</vt:lpstr>
      <vt:lpstr>INTRODUCTION</vt:lpstr>
      <vt:lpstr>PROBLEM STATEMENT</vt:lpstr>
      <vt:lpstr>Research objectives</vt:lpstr>
      <vt:lpstr>Proposed system - introduction</vt:lpstr>
      <vt:lpstr>Proposed system - diagram</vt:lpstr>
      <vt:lpstr>Proposed system – list of modules</vt:lpstr>
      <vt:lpstr>Proposed system – PREPROCESSING MODULE</vt:lpstr>
      <vt:lpstr>Proposed system – PREPROCESSING MODULE</vt:lpstr>
      <vt:lpstr>Proposed system – PREPROCESSING MODULE</vt:lpstr>
      <vt:lpstr>Proposed system – PREPROCESSING MODULE</vt:lpstr>
      <vt:lpstr>Proposed System – Preprocessing Module</vt:lpstr>
      <vt:lpstr>Proposed system – CNN MODULE</vt:lpstr>
      <vt:lpstr>Proposed system – Transformer Module</vt:lpstr>
      <vt:lpstr>Proposed system – Fusion layer</vt:lpstr>
      <vt:lpstr>Proposed system – Classification layer</vt:lpstr>
      <vt:lpstr>IMPLEMENTATION – time series plot</vt:lpstr>
      <vt:lpstr>IMPLEMENTATION – time series PLOT INFERENCE</vt:lpstr>
      <vt:lpstr>IMPLEMENTATION – SPECTOGRAM  VISUALITION</vt:lpstr>
      <vt:lpstr>IMPLEMENTATION – FFT visualization</vt:lpstr>
      <vt:lpstr>Implementation – Feature Extraction</vt:lpstr>
      <vt:lpstr>Results</vt:lpstr>
      <vt:lpstr>Results</vt:lpstr>
      <vt:lpstr>Comparison with existing works</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a3061</dc:creator>
  <cp:lastModifiedBy>a3061</cp:lastModifiedBy>
  <cp:revision>13</cp:revision>
  <dcterms:created xsi:type="dcterms:W3CDTF">2025-01-28T17:15:57Z</dcterms:created>
  <dcterms:modified xsi:type="dcterms:W3CDTF">2025-06-11T19:25:04Z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0x0101009A4F47DEF4333E45A4FEF83C10773BF2</vt:lpwstr>
  </property>
</Properties>
</file>